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8" r:id="rId2"/>
    <p:sldId id="267" r:id="rId3"/>
    <p:sldId id="306" r:id="rId4"/>
    <p:sldId id="308" r:id="rId5"/>
    <p:sldId id="316" r:id="rId6"/>
    <p:sldId id="313" r:id="rId7"/>
    <p:sldId id="314" r:id="rId8"/>
    <p:sldId id="257" r:id="rId9"/>
    <p:sldId id="261" r:id="rId10"/>
    <p:sldId id="262" r:id="rId11"/>
    <p:sldId id="326" r:id="rId12"/>
    <p:sldId id="318" r:id="rId13"/>
    <p:sldId id="327" r:id="rId14"/>
    <p:sldId id="319" r:id="rId15"/>
    <p:sldId id="321" r:id="rId16"/>
    <p:sldId id="294" r:id="rId17"/>
    <p:sldId id="323" r:id="rId18"/>
    <p:sldId id="322" r:id="rId19"/>
    <p:sldId id="320" r:id="rId20"/>
    <p:sldId id="269" r:id="rId21"/>
    <p:sldId id="271" r:id="rId22"/>
    <p:sldId id="272" r:id="rId23"/>
    <p:sldId id="274" r:id="rId24"/>
    <p:sldId id="278" r:id="rId25"/>
    <p:sldId id="280" r:id="rId26"/>
    <p:sldId id="283" r:id="rId27"/>
    <p:sldId id="284" r:id="rId28"/>
    <p:sldId id="309" r:id="rId29"/>
    <p:sldId id="310" r:id="rId30"/>
    <p:sldId id="300" r:id="rId31"/>
    <p:sldId id="297" r:id="rId32"/>
    <p:sldId id="299" r:id="rId33"/>
    <p:sldId id="301" r:id="rId34"/>
    <p:sldId id="324" r:id="rId35"/>
    <p:sldId id="298"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0000FF"/>
    </p:penClr>
  </p:showPr>
  <p:clrMru>
    <a:srgbClr val="FF99CC"/>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64" autoAdjust="0"/>
  </p:normalViewPr>
  <p:slideViewPr>
    <p:cSldViewPr>
      <p:cViewPr varScale="1">
        <p:scale>
          <a:sx n="110" d="100"/>
          <a:sy n="110" d="100"/>
        </p:scale>
        <p:origin x="-1644" y="-90"/>
      </p:cViewPr>
      <p:guideLst>
        <p:guide orient="horz" pos="2160"/>
        <p:guide pos="2880"/>
      </p:guideLst>
    </p:cSldViewPr>
  </p:slideViewPr>
  <p:outlineViewPr>
    <p:cViewPr>
      <p:scale>
        <a:sx n="33" d="100"/>
        <a:sy n="33" d="100"/>
      </p:scale>
      <p:origin x="0" y="180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3804"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B9A44F-FF3C-4C72-AA36-EE61937A9F30}" type="datetimeFigureOut">
              <a:rPr lang="el-GR" smtClean="0"/>
              <a:pPr/>
              <a:t>19/6/2026</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D23896-0F3A-43C6-BBD7-ECFEAC937235}"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4D23896-0F3A-43C6-BBD7-ECFEAC937235}" type="slidenum">
              <a:rPr lang="el-GR" smtClean="0"/>
              <a:pPr/>
              <a:t>15</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B4D23896-0F3A-43C6-BBD7-ECFEAC937235}" type="slidenum">
              <a:rPr lang="el-GR" smtClean="0"/>
              <a:pPr/>
              <a:t>31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8878067-6714-4A38-BDB0-9CB40C0A9C21}" type="datetimeFigureOut">
              <a:rPr lang="el-GR" smtClean="0"/>
              <a:pPr/>
              <a:t>19/6/2026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7FCA2886-9B1D-4D8E-9447-2325EB86C5B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878067-6714-4A38-BDB0-9CB40C0A9C21}" type="datetimeFigureOut">
              <a:rPr lang="el-GR" smtClean="0"/>
              <a:pPr/>
              <a:t>19/6/2026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CA2886-9B1D-4D8E-9447-2325EB86C5B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2000" r="-22000"/>
          </a:stretch>
        </a:blipFill>
        <a:effectLst/>
      </p:bgPr>
    </p:bg>
    <p:spTree>
      <p:nvGrpSpPr>
        <p:cNvPr id="1" name=""/>
        <p:cNvGrpSpPr/>
        <p:nvPr/>
      </p:nvGrpSpPr>
      <p:grpSpPr>
        <a:xfrm>
          <a:off x="0" y="0"/>
          <a:ext cx="0" cy="0"/>
          <a:chOff x="0" y="0"/>
          <a:chExt cx="0" cy="0"/>
        </a:xfrm>
      </p:grpSpPr>
      <p:sp>
        <p:nvSpPr>
          <p:cNvPr id="4" name="3 - Θέση κειμένου"/>
          <p:cNvSpPr>
            <a:spLocks noGrp="1"/>
          </p:cNvSpPr>
          <p:nvPr>
            <p:ph type="body" idx="1"/>
          </p:nvPr>
        </p:nvSpPr>
        <p:spPr>
          <a:xfrm>
            <a:off x="0" y="260648"/>
            <a:ext cx="9144000" cy="1368152"/>
          </a:xfrm>
        </p:spPr>
        <p:txBody>
          <a:bodyPr>
            <a:noAutofit/>
          </a:bodyPr>
          <a:lstStyle/>
          <a:p>
            <a:pPr algn="ctr"/>
            <a:r>
              <a:rPr lang="el-GR" sz="2400" b="1" dirty="0" smtClean="0">
                <a:solidFill>
                  <a:srgbClr val="FFFF00"/>
                </a:solidFill>
              </a:rPr>
              <a:t>ΑΝΑΛΥΣΗ ΥΦΙΣΤΑΜΕΝΗΣ ΚΑΤΑΣΤΑΣΗΣ </a:t>
            </a:r>
          </a:p>
          <a:p>
            <a:pPr algn="ctr"/>
            <a:r>
              <a:rPr lang="el-GR" sz="2400" b="1" dirty="0" smtClean="0">
                <a:solidFill>
                  <a:srgbClr val="FFFF00"/>
                </a:solidFill>
              </a:rPr>
              <a:t>ΚΥΚΛΟΦΟΡΙΑΚΗΣ ΔΙΑΧΕΙΡΙΣΗΣ  ΠΕΡΙΞ ΤΗΣ ΠΛΑΤΕΙΑΣ ΚΥΠΡΟΥ </a:t>
            </a:r>
          </a:p>
          <a:p>
            <a:pPr algn="ctr"/>
            <a:r>
              <a:rPr lang="el-GR" sz="2400" b="1" dirty="0" smtClean="0">
                <a:solidFill>
                  <a:srgbClr val="FFFF00"/>
                </a:solidFill>
              </a:rPr>
              <a:t>ΚΑΤΑΡΤΙΣΗ ΣΕΝΑΡΙΟΥ  ΣΤΑ ΠΛΑΙΣΙΑ ΥΛΟΠΟΙΗΣΗΣ ΤΟΥ ΣΒΑΚ ΡΟΔΟΥ</a:t>
            </a:r>
            <a:endParaRPr lang="el-GR" sz="2400" b="1" dirty="0">
              <a:solidFill>
                <a:srgbClr val="FFFF00"/>
              </a:solidFill>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404664"/>
            <a:ext cx="4392488" cy="864096"/>
          </a:xfrm>
        </p:spPr>
        <p:txBody>
          <a:bodyPr>
            <a:normAutofit fontScale="90000"/>
          </a:bodyPr>
          <a:lstStyle/>
          <a:p>
            <a:r>
              <a:rPr lang="el-GR" sz="3600" dirty="0" smtClean="0"/>
              <a:t>Οδός: ΑΒΕΡΩΦ</a:t>
            </a:r>
            <a:br>
              <a:rPr lang="el-GR" sz="3600" dirty="0" smtClean="0"/>
            </a:br>
            <a:r>
              <a:rPr lang="el-GR" sz="3600" dirty="0" smtClean="0"/>
              <a:t>Υφιστάμενη κατάσταση</a:t>
            </a:r>
            <a:endParaRPr lang="el-GR" sz="3600" dirty="0"/>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7236295" y="515357"/>
            <a:ext cx="1777459" cy="1257458"/>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467544" y="1556793"/>
            <a:ext cx="6624736" cy="4832186"/>
          </a:xfrm>
          <a:prstGeom prst="rect">
            <a:avLst/>
          </a:prstGeom>
          <a:noFill/>
          <a:ln w="9525">
            <a:noFill/>
            <a:miter lim="800000"/>
            <a:headEnd/>
            <a:tailEnd/>
          </a:ln>
          <a:effectLst/>
        </p:spPr>
      </p:pic>
    </p:spTree>
  </p:cSld>
  <p:clrMapOvr>
    <a:masterClrMapping/>
  </p:clrMapOvr>
  <p:transition>
    <p:wipe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504" y="404664"/>
            <a:ext cx="7056784" cy="864096"/>
          </a:xfrm>
        </p:spPr>
        <p:txBody>
          <a:bodyPr>
            <a:normAutofit fontScale="90000"/>
          </a:bodyPr>
          <a:lstStyle/>
          <a:p>
            <a:r>
              <a:rPr lang="el-GR" sz="3600" dirty="0" smtClean="0"/>
              <a:t>Οδός </a:t>
            </a:r>
            <a:r>
              <a:rPr lang="el-GR" sz="3600" dirty="0" err="1" smtClean="0"/>
              <a:t>Αβερωφ</a:t>
            </a:r>
            <a:r>
              <a:rPr lang="el-GR" sz="3600" dirty="0" smtClean="0"/>
              <a:t> :Υφιστάμενη κατάσταση</a:t>
            </a:r>
            <a:endParaRPr lang="el-GR" sz="3600" dirty="0"/>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7236295" y="515357"/>
            <a:ext cx="1777459" cy="1257458"/>
          </a:xfrm>
          <a:prstGeom prst="rect">
            <a:avLst/>
          </a:prstGeom>
          <a:noFill/>
          <a:ln w="9525">
            <a:noFill/>
            <a:miter lim="800000"/>
            <a:headEnd/>
            <a:tailEnd/>
          </a:ln>
          <a:effectLst/>
        </p:spPr>
      </p:pic>
      <p:pic>
        <p:nvPicPr>
          <p:cNvPr id="1026" name="Picture 2" descr="C:\Users\patatoukou\Pictures\thumb_640.jpg"/>
          <p:cNvPicPr>
            <a:picLocks noChangeAspect="1" noChangeArrowheads="1"/>
          </p:cNvPicPr>
          <p:nvPr/>
        </p:nvPicPr>
        <p:blipFill>
          <a:blip r:embed="rId3" cstate="print"/>
          <a:srcRect/>
          <a:stretch>
            <a:fillRect/>
          </a:stretch>
        </p:blipFill>
        <p:spPr bwMode="auto">
          <a:xfrm>
            <a:off x="251520" y="1844824"/>
            <a:ext cx="7330413" cy="4581508"/>
          </a:xfrm>
          <a:prstGeom prst="rect">
            <a:avLst/>
          </a:prstGeom>
          <a:noFill/>
        </p:spPr>
      </p:pic>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404664"/>
            <a:ext cx="6408712" cy="864096"/>
          </a:xfrm>
        </p:spPr>
        <p:txBody>
          <a:bodyPr>
            <a:normAutofit fontScale="90000"/>
          </a:bodyPr>
          <a:lstStyle/>
          <a:p>
            <a:r>
              <a:rPr lang="el-GR" sz="3600" dirty="0" smtClean="0"/>
              <a:t>Συμβολή οδών </a:t>
            </a:r>
            <a:r>
              <a:rPr lang="el-GR" sz="3600" dirty="0" err="1" smtClean="0"/>
              <a:t>Αβερωφ</a:t>
            </a:r>
            <a:r>
              <a:rPr lang="el-GR" sz="3600" dirty="0" smtClean="0"/>
              <a:t> - Παπάγου</a:t>
            </a:r>
            <a:br>
              <a:rPr lang="el-GR" sz="3600" dirty="0" smtClean="0"/>
            </a:br>
            <a:r>
              <a:rPr lang="el-GR" sz="3600" dirty="0" smtClean="0"/>
              <a:t>Υφιστάμενη κατάσταση</a:t>
            </a:r>
            <a:endParaRPr lang="el-GR" sz="3600" dirty="0"/>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7236295" y="515357"/>
            <a:ext cx="1777459" cy="1257458"/>
          </a:xfrm>
          <a:prstGeom prst="rect">
            <a:avLst/>
          </a:prstGeom>
          <a:noFill/>
          <a:ln w="9525">
            <a:noFill/>
            <a:miter lim="800000"/>
            <a:headEnd/>
            <a:tailEnd/>
          </a:ln>
          <a:effectLst/>
        </p:spPr>
      </p:pic>
      <p:pic>
        <p:nvPicPr>
          <p:cNvPr id="55298" name="Picture 2" descr="\\10.160.112.20\tmima_elegxou\ΠΑΤΑΤΟΥΚΟΥ ΜΑΡΙΛΕΝΑ\ΣΥΓΚΟΙΝΩΝΙΑΚΑ ΕΡΓΑ\00_ΡΟΗ\κυκλοφοριακό 4.jpg"/>
          <p:cNvPicPr>
            <a:picLocks noChangeAspect="1" noChangeArrowheads="1"/>
          </p:cNvPicPr>
          <p:nvPr/>
        </p:nvPicPr>
        <p:blipFill>
          <a:blip r:embed="rId3" cstate="print"/>
          <a:srcRect/>
          <a:stretch>
            <a:fillRect/>
          </a:stretch>
        </p:blipFill>
        <p:spPr bwMode="auto">
          <a:xfrm>
            <a:off x="467544" y="1988840"/>
            <a:ext cx="7272808" cy="409095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404664"/>
            <a:ext cx="6408712" cy="864096"/>
          </a:xfrm>
        </p:spPr>
        <p:txBody>
          <a:bodyPr>
            <a:normAutofit fontScale="90000"/>
          </a:bodyPr>
          <a:lstStyle/>
          <a:p>
            <a:r>
              <a:rPr lang="el-GR" sz="3600" dirty="0" smtClean="0"/>
              <a:t>Συμβολή οδών </a:t>
            </a:r>
            <a:r>
              <a:rPr lang="el-GR" sz="3600" dirty="0" err="1" smtClean="0"/>
              <a:t>Αβερωφ</a:t>
            </a:r>
            <a:r>
              <a:rPr lang="el-GR" sz="3600" dirty="0" smtClean="0"/>
              <a:t> - Παπάγου</a:t>
            </a:r>
            <a:br>
              <a:rPr lang="el-GR" sz="3600" dirty="0" smtClean="0"/>
            </a:br>
            <a:r>
              <a:rPr lang="el-GR" sz="3600" dirty="0" smtClean="0"/>
              <a:t>Υφιστάμενη κατάσταση</a:t>
            </a:r>
            <a:endParaRPr lang="el-GR" sz="3600" dirty="0"/>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7236295" y="515357"/>
            <a:ext cx="1777459" cy="1257458"/>
          </a:xfrm>
          <a:prstGeom prst="rect">
            <a:avLst/>
          </a:prstGeom>
          <a:noFill/>
          <a:ln w="9525">
            <a:noFill/>
            <a:miter lim="800000"/>
            <a:headEnd/>
            <a:tailEnd/>
          </a:ln>
          <a:effectLst/>
        </p:spPr>
      </p:pic>
      <p:pic>
        <p:nvPicPr>
          <p:cNvPr id="51202" name="Picture 2" descr="C:\Users\patatoukou\Pictures\ΠΑΡΟΥΣΙΑΣΗ ΣΒΑΚ\2dcd66806d1392e7247197b6ead01264.jpg"/>
          <p:cNvPicPr>
            <a:picLocks noChangeAspect="1" noChangeArrowheads="1"/>
          </p:cNvPicPr>
          <p:nvPr/>
        </p:nvPicPr>
        <p:blipFill>
          <a:blip r:embed="rId3" cstate="print"/>
          <a:srcRect/>
          <a:stretch>
            <a:fillRect/>
          </a:stretch>
        </p:blipFill>
        <p:spPr bwMode="auto">
          <a:xfrm>
            <a:off x="371533" y="1844824"/>
            <a:ext cx="7936882" cy="4464496"/>
          </a:xfrm>
          <a:prstGeom prst="rect">
            <a:avLst/>
          </a:prstGeom>
          <a:noFill/>
        </p:spPr>
      </p:pic>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29"/>
          <p:cNvPicPr>
            <a:picLocks/>
          </p:cNvPicPr>
          <p:nvPr/>
        </p:nvPicPr>
        <p:blipFill>
          <a:blip r:embed="rId2" cstate="print"/>
          <a:stretch>
            <a:fillRect/>
          </a:stretch>
        </p:blipFill>
        <p:spPr>
          <a:xfrm>
            <a:off x="323528" y="116632"/>
            <a:ext cx="8280920" cy="6192688"/>
          </a:xfrm>
          <a:prstGeom prst="rect">
            <a:avLst/>
          </a:prstGeom>
        </p:spPr>
      </p:pic>
      <p:sp>
        <p:nvSpPr>
          <p:cNvPr id="6" name="8 - Υπότιτλος"/>
          <p:cNvSpPr txBox="1">
            <a:spLocks/>
          </p:cNvSpPr>
          <p:nvPr/>
        </p:nvSpPr>
        <p:spPr>
          <a:xfrm>
            <a:off x="5796136" y="2996952"/>
            <a:ext cx="2592288" cy="864096"/>
          </a:xfrm>
          <a:prstGeom prst="rect">
            <a:avLst/>
          </a:prstGeom>
        </p:spPr>
        <p:txBody>
          <a:bodyPr vert="horz" lIns="9144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lang="el-GR" sz="1600" b="1" dirty="0" smtClean="0">
                <a:solidFill>
                  <a:srgbClr val="0070C0"/>
                </a:solidFill>
              </a:rPr>
              <a:t>Κυκλοφοριακοί Φόρτοι </a:t>
            </a:r>
          </a:p>
          <a:p>
            <a:pPr marR="0" lvl="0" algn="ctr" defTabSz="914400" rtl="0" eaLnBrk="1" fontAlgn="auto" latinLnBrk="0" hangingPunct="1">
              <a:lnSpc>
                <a:spcPct val="100000"/>
              </a:lnSpc>
              <a:spcBef>
                <a:spcPct val="20000"/>
              </a:spcBef>
              <a:spcAft>
                <a:spcPts val="0"/>
              </a:spcAft>
              <a:buClrTx/>
              <a:buSzTx/>
              <a:tabLst/>
              <a:defRPr/>
            </a:pPr>
            <a:r>
              <a:rPr lang="el-GR" sz="1600" b="1" dirty="0" smtClean="0">
                <a:solidFill>
                  <a:srgbClr val="0070C0"/>
                </a:solidFill>
              </a:rPr>
              <a:t>υφιστάμενης κατάστασης</a:t>
            </a:r>
            <a:endParaRPr kumimoji="0" lang="el-GR" sz="1600" b="1" i="0" u="none" strike="noStrike" kern="1200" cap="none" spc="0" normalizeH="0" baseline="0" noProof="0" dirty="0">
              <a:ln>
                <a:noFill/>
              </a:ln>
              <a:solidFill>
                <a:srgbClr val="0070C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C:\Users\patatoukou\Pictures\Στιγμιότυπο οθόνης 2026-06-02 104914.png"/>
          <p:cNvPicPr>
            <a:picLocks noGrp="1" noChangeAspect="1" noChangeArrowheads="1"/>
          </p:cNvPicPr>
          <p:nvPr>
            <p:ph sz="half" idx="2"/>
          </p:nvPr>
        </p:nvPicPr>
        <p:blipFill>
          <a:blip r:embed="rId3" cstate="print"/>
          <a:srcRect l="9934" r="6614" b="10064"/>
          <a:stretch>
            <a:fillRect/>
          </a:stretch>
        </p:blipFill>
        <p:spPr bwMode="auto">
          <a:xfrm>
            <a:off x="395536" y="0"/>
            <a:ext cx="8496944" cy="6551906"/>
          </a:xfrm>
          <a:prstGeom prst="rect">
            <a:avLst/>
          </a:prstGeom>
          <a:noFill/>
        </p:spPr>
      </p:pic>
      <p:sp>
        <p:nvSpPr>
          <p:cNvPr id="11" name="8 - Υπότιτλος"/>
          <p:cNvSpPr txBox="1">
            <a:spLocks/>
          </p:cNvSpPr>
          <p:nvPr/>
        </p:nvSpPr>
        <p:spPr>
          <a:xfrm>
            <a:off x="5436096" y="2924944"/>
            <a:ext cx="3096344" cy="504056"/>
          </a:xfrm>
          <a:prstGeom prst="rect">
            <a:avLst/>
          </a:prstGeom>
          <a:ln cmpd="dbl">
            <a:solidFill>
              <a:schemeClr val="tx1"/>
            </a:solidFill>
          </a:ln>
        </p:spPr>
        <p:txBody>
          <a:bodyPr vert="horz" lIns="91440" tIns="45720" rIns="91440" bIns="45720" rtlCol="0">
            <a:normAutofit fontScale="55000" lnSpcReduction="20000"/>
          </a:bodyPr>
          <a:lstStyle/>
          <a:p>
            <a:pPr marR="0" lvl="0" algn="ctr" defTabSz="914400" rtl="0" eaLnBrk="1" fontAlgn="auto" latinLnBrk="0" hangingPunct="1">
              <a:lnSpc>
                <a:spcPct val="100000"/>
              </a:lnSpc>
              <a:spcBef>
                <a:spcPct val="20000"/>
              </a:spcBef>
              <a:spcAft>
                <a:spcPts val="0"/>
              </a:spcAft>
              <a:buClrTx/>
              <a:buSzTx/>
              <a:tabLst/>
              <a:defRPr/>
            </a:pPr>
            <a:r>
              <a:rPr lang="el-GR" sz="2800" b="1" dirty="0" smtClean="0">
                <a:solidFill>
                  <a:srgbClr val="0070C0"/>
                </a:solidFill>
              </a:rPr>
              <a:t>Κυκλοφοριακή ροη </a:t>
            </a:r>
          </a:p>
          <a:p>
            <a:pPr marR="0" lvl="0" algn="ctr" defTabSz="914400" rtl="0" eaLnBrk="1" fontAlgn="auto" latinLnBrk="0" hangingPunct="1">
              <a:lnSpc>
                <a:spcPct val="100000"/>
              </a:lnSpc>
              <a:spcBef>
                <a:spcPct val="20000"/>
              </a:spcBef>
              <a:spcAft>
                <a:spcPts val="0"/>
              </a:spcAft>
              <a:buClrTx/>
              <a:buSzTx/>
              <a:tabLst/>
              <a:defRPr/>
            </a:pPr>
            <a:r>
              <a:rPr lang="el-GR" sz="2800" b="1" dirty="0" smtClean="0">
                <a:solidFill>
                  <a:srgbClr val="0070C0"/>
                </a:solidFill>
              </a:rPr>
              <a:t>υφιστάμενης κατάστασης</a:t>
            </a:r>
            <a:endParaRPr kumimoji="0" lang="el-GR" sz="2800" b="1" i="0" u="none" strike="noStrike" kern="1200" cap="none" spc="0" normalizeH="0" baseline="0" noProof="0" dirty="0">
              <a:ln>
                <a:noFill/>
              </a:ln>
              <a:solidFill>
                <a:srgbClr val="0070C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67544" y="332656"/>
            <a:ext cx="8219256" cy="5544616"/>
          </a:xfrm>
        </p:spPr>
        <p:txBody>
          <a:bodyPr>
            <a:normAutofit/>
          </a:bodyPr>
          <a:lstStyle/>
          <a:p>
            <a:pPr>
              <a:buNone/>
            </a:pPr>
            <a:r>
              <a:rPr lang="el-GR" b="1" dirty="0"/>
              <a:t>Η ανάπτυξη του δικτύου </a:t>
            </a:r>
            <a:r>
              <a:rPr lang="el-GR" dirty="0"/>
              <a:t>βασίστηκε </a:t>
            </a:r>
            <a:r>
              <a:rPr lang="el-GR" dirty="0" smtClean="0"/>
              <a:t>:</a:t>
            </a:r>
          </a:p>
          <a:p>
            <a:pPr>
              <a:buNone/>
            </a:pPr>
            <a:endParaRPr lang="el-GR" dirty="0"/>
          </a:p>
          <a:p>
            <a:pPr lvl="0">
              <a:buBlip>
                <a:blip r:embed="rId2"/>
              </a:buBlip>
            </a:pPr>
            <a:r>
              <a:rPr lang="el-GR" dirty="0" smtClean="0"/>
              <a:t>στην </a:t>
            </a:r>
            <a:r>
              <a:rPr lang="el-GR" dirty="0"/>
              <a:t>ιεράρχηση του οδικού δικτύου,</a:t>
            </a:r>
          </a:p>
          <a:p>
            <a:pPr lvl="0">
              <a:buBlip>
                <a:blip r:embed="rId2"/>
              </a:buBlip>
            </a:pPr>
            <a:r>
              <a:rPr lang="el-GR" dirty="0" smtClean="0"/>
              <a:t>στη </a:t>
            </a:r>
            <a:r>
              <a:rPr lang="el-GR" dirty="0"/>
              <a:t>γεωμετρία των οδικών τμημάτων,</a:t>
            </a:r>
          </a:p>
          <a:p>
            <a:pPr lvl="0">
              <a:buBlip>
                <a:blip r:embed="rId2"/>
              </a:buBlip>
            </a:pPr>
            <a:r>
              <a:rPr lang="el-GR" dirty="0" smtClean="0"/>
              <a:t>στις  </a:t>
            </a:r>
            <a:r>
              <a:rPr lang="el-GR" dirty="0"/>
              <a:t>επιτρεπόμενες ταχύτητες κίνησης,</a:t>
            </a:r>
          </a:p>
          <a:p>
            <a:pPr lvl="0">
              <a:buBlip>
                <a:blip r:embed="rId2"/>
              </a:buBlip>
            </a:pPr>
            <a:r>
              <a:rPr lang="el-GR" dirty="0" smtClean="0"/>
              <a:t>στις </a:t>
            </a:r>
            <a:r>
              <a:rPr lang="el-GR" dirty="0"/>
              <a:t>κατευθύνσεις κυκλοφορίας,</a:t>
            </a:r>
          </a:p>
          <a:p>
            <a:pPr lvl="0">
              <a:buBlip>
                <a:blip r:embed="rId2"/>
              </a:buBlip>
            </a:pPr>
            <a:r>
              <a:rPr lang="el-GR" dirty="0" smtClean="0"/>
              <a:t>στον αριθμό </a:t>
            </a:r>
            <a:r>
              <a:rPr lang="el-GR" dirty="0"/>
              <a:t>λωρίδων κυκλοφορίας,</a:t>
            </a:r>
          </a:p>
          <a:p>
            <a:pPr lvl="0">
              <a:buBlip>
                <a:blip r:embed="rId2"/>
              </a:buBlip>
            </a:pPr>
            <a:r>
              <a:rPr lang="el-GR" dirty="0" smtClean="0"/>
              <a:t>στις επιτρεπόμενες </a:t>
            </a:r>
            <a:r>
              <a:rPr lang="el-GR" dirty="0"/>
              <a:t>κινήσεις στους κόμβους,</a:t>
            </a:r>
          </a:p>
          <a:p>
            <a:pPr>
              <a:buBlip>
                <a:blip r:embed="rId2"/>
              </a:buBlip>
            </a:pPr>
            <a:r>
              <a:rPr lang="el-GR" dirty="0" smtClean="0"/>
              <a:t>Στα βασικά </a:t>
            </a:r>
            <a:r>
              <a:rPr lang="el-GR" dirty="0"/>
              <a:t>στοιχεία λειτουργίας της κυκλοφορίας και ρύθμισης προτεραιότητας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5"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5"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5"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down)">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5"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checkerboard(down)">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5"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checkerboard(down)">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260648"/>
            <a:ext cx="8229600" cy="720080"/>
          </a:xfrm>
        </p:spPr>
        <p:txBody>
          <a:bodyPr>
            <a:normAutofit fontScale="90000"/>
          </a:bodyPr>
          <a:lstStyle/>
          <a:p>
            <a:r>
              <a:rPr lang="el-GR" b="1" u="sng" dirty="0" smtClean="0"/>
              <a:t/>
            </a:r>
            <a:br>
              <a:rPr lang="el-GR" b="1" u="sng" dirty="0" smtClean="0"/>
            </a:br>
            <a:r>
              <a:rPr lang="el-GR" i="1" dirty="0" smtClean="0">
                <a:solidFill>
                  <a:schemeClr val="accent1">
                    <a:lumMod val="75000"/>
                  </a:schemeClr>
                </a:solidFill>
              </a:rPr>
              <a:t>Πεζοδρομήσεις οδικών τμημάτων</a:t>
            </a:r>
            <a:r>
              <a:rPr lang="el-GR" b="1" dirty="0" smtClean="0"/>
              <a:t/>
            </a:r>
            <a:br>
              <a:rPr lang="el-GR" b="1" dirty="0" smtClean="0"/>
            </a:br>
            <a:endParaRPr lang="el-GR" dirty="0"/>
          </a:p>
        </p:txBody>
      </p:sp>
      <p:sp>
        <p:nvSpPr>
          <p:cNvPr id="6" name="5 - Θέση περιεχομένου"/>
          <p:cNvSpPr>
            <a:spLocks noGrp="1"/>
          </p:cNvSpPr>
          <p:nvPr>
            <p:ph sz="half" idx="2"/>
          </p:nvPr>
        </p:nvSpPr>
        <p:spPr>
          <a:xfrm>
            <a:off x="5724128" y="1268760"/>
            <a:ext cx="3240360" cy="4992136"/>
          </a:xfrm>
          <a:prstGeom prst="rect">
            <a:avLst/>
          </a:prstGeom>
        </p:spPr>
        <p:txBody>
          <a:bodyPr wrap="square">
            <a:spAutoFit/>
          </a:bodyPr>
          <a:lstStyle/>
          <a:p>
            <a:pPr marL="342900" lvl="0" indent="-342900">
              <a:buFont typeface="Wingdings" pitchFamily="2" charset="2"/>
              <a:buChar char="q"/>
            </a:pPr>
            <a:r>
              <a:rPr lang="el-GR" sz="2000" dirty="0" smtClean="0"/>
              <a:t>Οδός </a:t>
            </a:r>
            <a:r>
              <a:rPr lang="el-GR" sz="2000" dirty="0" err="1"/>
              <a:t>Τάρπον</a:t>
            </a:r>
            <a:r>
              <a:rPr lang="el-GR" sz="2000" dirty="0"/>
              <a:t> </a:t>
            </a:r>
            <a:r>
              <a:rPr lang="el-GR" sz="2000" dirty="0" smtClean="0"/>
              <a:t>Σπρινγκς</a:t>
            </a:r>
          </a:p>
          <a:p>
            <a:pPr lvl="0">
              <a:buFont typeface="Wingdings" pitchFamily="2" charset="2"/>
              <a:buChar char="q"/>
            </a:pPr>
            <a:r>
              <a:rPr lang="el-GR" sz="2000" dirty="0" smtClean="0"/>
              <a:t>Οδός </a:t>
            </a:r>
            <a:r>
              <a:rPr lang="el-GR" sz="2000" dirty="0"/>
              <a:t>Εθελοντών Δωδεκανησίων, από τη συμβολή της με την οδό Γρηγορίου Λαμπράκη έως τη συμβολή της με την οδό 25</a:t>
            </a:r>
            <a:r>
              <a:rPr lang="el-GR" sz="2000" baseline="30000" dirty="0"/>
              <a:t>ης</a:t>
            </a:r>
            <a:r>
              <a:rPr lang="el-GR" sz="2000" dirty="0"/>
              <a:t> </a:t>
            </a:r>
            <a:r>
              <a:rPr lang="el-GR" sz="2000" dirty="0" smtClean="0"/>
              <a:t>Μαρτίου</a:t>
            </a:r>
          </a:p>
          <a:p>
            <a:pPr lvl="0">
              <a:buFont typeface="Wingdings" pitchFamily="2" charset="2"/>
              <a:buChar char="q"/>
            </a:pPr>
            <a:r>
              <a:rPr lang="el-GR" sz="2000" dirty="0" smtClean="0"/>
              <a:t>Τμήμα </a:t>
            </a:r>
            <a:r>
              <a:rPr lang="el-GR" sz="2000" dirty="0"/>
              <a:t>της οδού Γρηγορίου Λαμπράκη, από τη συμβολή της με την οδό </a:t>
            </a:r>
            <a:r>
              <a:rPr lang="el-GR" sz="2000" dirty="0" smtClean="0"/>
              <a:t>Εθν. </a:t>
            </a:r>
            <a:r>
              <a:rPr lang="el-GR" sz="2000" dirty="0"/>
              <a:t>Μακαρίου έως τη συμβολή της με την οδό Αμερικής</a:t>
            </a:r>
            <a:r>
              <a:rPr lang="el-GR" sz="2000" dirty="0" smtClean="0"/>
              <a:t>.</a:t>
            </a:r>
          </a:p>
          <a:p>
            <a:pPr lvl="0">
              <a:buFont typeface="Wingdings" pitchFamily="2" charset="2"/>
              <a:buChar char="q"/>
            </a:pPr>
            <a:r>
              <a:rPr lang="el-GR" sz="2000" dirty="0" smtClean="0"/>
              <a:t>Τμήμα της οδού Γαλλίας</a:t>
            </a:r>
          </a:p>
          <a:p>
            <a:pPr lvl="0">
              <a:buFont typeface="Wingdings" pitchFamily="2" charset="2"/>
              <a:buChar char="q"/>
            </a:pPr>
            <a:endParaRPr lang="el-GR" sz="2200" dirty="0"/>
          </a:p>
        </p:txBody>
      </p:sp>
      <p:pic>
        <p:nvPicPr>
          <p:cNvPr id="5123" name="Picture 3"/>
          <p:cNvPicPr>
            <a:picLocks noGrp="1" noChangeAspect="1" noChangeArrowheads="1"/>
          </p:cNvPicPr>
          <p:nvPr>
            <p:ph sz="half" idx="1"/>
          </p:nvPr>
        </p:nvPicPr>
        <p:blipFill>
          <a:blip r:embed="rId2" cstate="print"/>
          <a:srcRect/>
          <a:stretch>
            <a:fillRect/>
          </a:stretch>
        </p:blipFill>
        <p:spPr bwMode="auto">
          <a:xfrm>
            <a:off x="251520" y="1196752"/>
            <a:ext cx="5049380" cy="4993229"/>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circle(in)">
                                      <p:cBhvr>
                                        <p:cTn id="7" dur="2000"/>
                                        <p:tgtEl>
                                          <p:spTgt spid="5123"/>
                                        </p:tgtEl>
                                      </p:cBhvr>
                                    </p:animEffect>
                                  </p:childTnLst>
                                </p:cTn>
                              </p:par>
                              <p:par>
                                <p:cTn id="8" presetID="3" presetClass="entr" presetSubtype="10" fill="hold"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blinds(horizontal)">
                                      <p:cBhvr>
                                        <p:cTn id="10" dur="500"/>
                                        <p:tgtEl>
                                          <p:spTgt spid="6">
                                            <p:txEl>
                                              <p:pRg st="0" end="0"/>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blinds(horizontal)">
                                      <p:cBhvr>
                                        <p:cTn id="13" dur="500"/>
                                        <p:tgtEl>
                                          <p:spTgt spid="6">
                                            <p:txEl>
                                              <p:pRg st="1" end="1"/>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animEffect transition="in" filter="blinds(horizontal)">
                                      <p:cBhvr>
                                        <p:cTn id="16" dur="500"/>
                                        <p:tgtEl>
                                          <p:spTgt spid="6">
                                            <p:txEl>
                                              <p:pRg st="2" end="2"/>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blinds(horizontal)">
                                      <p:cBhvr>
                                        <p:cTn id="19"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C:\Users\patatoukou\Pictures\Στιγμιότυπο οθόνης 2026-06-02 104855.png"/>
          <p:cNvPicPr>
            <a:picLocks noChangeAspect="1" noChangeArrowheads="1"/>
          </p:cNvPicPr>
          <p:nvPr/>
        </p:nvPicPr>
        <p:blipFill>
          <a:blip r:embed="rId2" cstate="print"/>
          <a:srcRect l="13201" r="4951" b="6554"/>
          <a:stretch>
            <a:fillRect/>
          </a:stretch>
        </p:blipFill>
        <p:spPr bwMode="auto">
          <a:xfrm>
            <a:off x="179512" y="233264"/>
            <a:ext cx="8352928" cy="6624736"/>
          </a:xfrm>
          <a:prstGeom prst="rect">
            <a:avLst/>
          </a:prstGeom>
          <a:noFill/>
        </p:spPr>
      </p:pic>
      <p:sp>
        <p:nvSpPr>
          <p:cNvPr id="6" name="8 - Υπότιτλος"/>
          <p:cNvSpPr txBox="1">
            <a:spLocks/>
          </p:cNvSpPr>
          <p:nvPr/>
        </p:nvSpPr>
        <p:spPr>
          <a:xfrm>
            <a:off x="5652120" y="3212976"/>
            <a:ext cx="2736304" cy="1080120"/>
          </a:xfrm>
          <a:prstGeom prst="rect">
            <a:avLst/>
          </a:prstGeom>
        </p:spPr>
        <p:txBody>
          <a:bodyPr vert="horz" lIns="9144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lang="el-GR" b="1" dirty="0" smtClean="0">
                <a:solidFill>
                  <a:srgbClr val="0070C0"/>
                </a:solidFill>
              </a:rPr>
              <a:t>Κυκλοφοριακοί Φόρτοι </a:t>
            </a:r>
          </a:p>
          <a:p>
            <a:pPr marR="0" lvl="0" algn="ctr" defTabSz="914400" rtl="0" eaLnBrk="1" fontAlgn="auto" latinLnBrk="0" hangingPunct="1">
              <a:lnSpc>
                <a:spcPct val="100000"/>
              </a:lnSpc>
              <a:spcBef>
                <a:spcPct val="20000"/>
              </a:spcBef>
              <a:spcAft>
                <a:spcPts val="0"/>
              </a:spcAft>
              <a:buClrTx/>
              <a:buSzTx/>
              <a:tabLst/>
              <a:defRPr/>
            </a:pPr>
            <a:r>
              <a:rPr lang="el-GR" b="1" dirty="0" smtClean="0">
                <a:solidFill>
                  <a:srgbClr val="0070C0"/>
                </a:solidFill>
              </a:rPr>
              <a:t>Μελλοντικής κατάστασης</a:t>
            </a:r>
            <a:endParaRPr kumimoji="0" lang="el-GR" b="1" i="0" u="none" strike="noStrike" kern="1200" cap="none" spc="0" normalizeH="0" baseline="0" noProof="0" dirty="0">
              <a:ln>
                <a:noFill/>
              </a:ln>
              <a:solidFill>
                <a:srgbClr val="0070C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7" name="Image 32"/>
          <p:cNvPicPr>
            <a:picLocks noGrp="1"/>
          </p:cNvPicPr>
          <p:nvPr>
            <p:ph sz="half" idx="2"/>
          </p:nvPr>
        </p:nvPicPr>
        <p:blipFill>
          <a:blip r:embed="rId2" cstate="print"/>
          <a:stretch>
            <a:fillRect/>
          </a:stretch>
        </p:blipFill>
        <p:spPr>
          <a:xfrm>
            <a:off x="899592" y="332656"/>
            <a:ext cx="7704856" cy="6165304"/>
          </a:xfrm>
          <a:prstGeom prst="rect">
            <a:avLst/>
          </a:prstGeom>
        </p:spPr>
      </p:pic>
      <p:sp>
        <p:nvSpPr>
          <p:cNvPr id="11" name="8 - Υπότιτλος"/>
          <p:cNvSpPr txBox="1">
            <a:spLocks/>
          </p:cNvSpPr>
          <p:nvPr/>
        </p:nvSpPr>
        <p:spPr>
          <a:xfrm>
            <a:off x="5724128" y="2996952"/>
            <a:ext cx="3096344" cy="504056"/>
          </a:xfrm>
          <a:prstGeom prst="rect">
            <a:avLst/>
          </a:prstGeom>
          <a:ln cmpd="dbl">
            <a:solidFill>
              <a:schemeClr val="tx1"/>
            </a:solidFill>
          </a:ln>
        </p:spPr>
        <p:txBody>
          <a:bodyPr vert="horz" lIns="91440" tIns="45720" rIns="91440" bIns="45720" rtlCol="0">
            <a:normAutofit fontScale="55000" lnSpcReduction="20000"/>
          </a:bodyPr>
          <a:lstStyle/>
          <a:p>
            <a:pPr marR="0" lvl="0" algn="ctr" defTabSz="914400" rtl="0" eaLnBrk="1" fontAlgn="auto" latinLnBrk="0" hangingPunct="1">
              <a:lnSpc>
                <a:spcPct val="100000"/>
              </a:lnSpc>
              <a:spcBef>
                <a:spcPct val="20000"/>
              </a:spcBef>
              <a:spcAft>
                <a:spcPts val="0"/>
              </a:spcAft>
              <a:buClrTx/>
              <a:buSzTx/>
              <a:tabLst/>
              <a:defRPr/>
            </a:pPr>
            <a:r>
              <a:rPr lang="el-GR" sz="2800" b="1" dirty="0" smtClean="0">
                <a:solidFill>
                  <a:srgbClr val="0070C0"/>
                </a:solidFill>
              </a:rPr>
              <a:t>Κυκλοφοριακή ροη </a:t>
            </a:r>
          </a:p>
          <a:p>
            <a:pPr marR="0" lvl="0" algn="ctr" defTabSz="914400" rtl="0" eaLnBrk="1" fontAlgn="auto" latinLnBrk="0" hangingPunct="1">
              <a:lnSpc>
                <a:spcPct val="100000"/>
              </a:lnSpc>
              <a:spcBef>
                <a:spcPct val="20000"/>
              </a:spcBef>
              <a:spcAft>
                <a:spcPts val="0"/>
              </a:spcAft>
              <a:buClrTx/>
              <a:buSzTx/>
              <a:tabLst/>
              <a:defRPr/>
            </a:pPr>
            <a:r>
              <a:rPr lang="el-GR" sz="2800" b="1" dirty="0" smtClean="0">
                <a:solidFill>
                  <a:srgbClr val="0070C0"/>
                </a:solidFill>
              </a:rPr>
              <a:t>Μελλοντικής κατάστασης</a:t>
            </a:r>
            <a:endParaRPr kumimoji="0" lang="el-GR" sz="2800" b="1" i="0" u="none" strike="noStrike" kern="1200" cap="none" spc="0" normalizeH="0" baseline="0" noProof="0" dirty="0">
              <a:ln>
                <a:noFill/>
              </a:ln>
              <a:solidFill>
                <a:srgbClr val="0070C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404664"/>
            <a:ext cx="8229600" cy="2592288"/>
          </a:xfrm>
        </p:spPr>
        <p:txBody>
          <a:bodyPr>
            <a:normAutofit fontScale="90000"/>
          </a:bodyPr>
          <a:lstStyle/>
          <a:p>
            <a:pPr lvl="0" algn="l" fontAlgn="base">
              <a:spcAft>
                <a:spcPct val="0"/>
              </a:spcAft>
              <a:buFont typeface="Wingdings" pitchFamily="2" charset="2"/>
              <a:buChar char="ü"/>
            </a:pPr>
            <a:r>
              <a:rPr lang="el-GR" sz="2000" dirty="0" smtClean="0">
                <a:solidFill>
                  <a:schemeClr val="tx2">
                    <a:lumMod val="75000"/>
                  </a:schemeClr>
                </a:solidFill>
              </a:rPr>
              <a:t/>
            </a:r>
            <a:br>
              <a:rPr lang="el-GR" sz="2000" dirty="0" smtClean="0">
                <a:solidFill>
                  <a:schemeClr val="tx2">
                    <a:lumMod val="75000"/>
                  </a:schemeClr>
                </a:solidFill>
              </a:rPr>
            </a:br>
            <a:r>
              <a:rPr lang="el-GR" sz="2000" dirty="0" smtClean="0">
                <a:solidFill>
                  <a:schemeClr val="tx2">
                    <a:lumMod val="75000"/>
                  </a:schemeClr>
                </a:solidFill>
              </a:rPr>
              <a:t/>
            </a:r>
            <a:br>
              <a:rPr lang="el-GR" sz="2000" dirty="0" smtClean="0">
                <a:solidFill>
                  <a:schemeClr val="tx2">
                    <a:lumMod val="75000"/>
                  </a:schemeClr>
                </a:solidFill>
              </a:rPr>
            </a:br>
            <a:r>
              <a:rPr lang="el-GR" sz="2000" dirty="0" smtClean="0">
                <a:solidFill>
                  <a:schemeClr val="tx2">
                    <a:lumMod val="75000"/>
                  </a:schemeClr>
                </a:solidFill>
              </a:rPr>
              <a:t/>
            </a:r>
            <a:br>
              <a:rPr lang="el-GR" sz="2000" dirty="0" smtClean="0">
                <a:solidFill>
                  <a:schemeClr val="tx2">
                    <a:lumMod val="75000"/>
                  </a:schemeClr>
                </a:solidFill>
              </a:rPr>
            </a:br>
            <a:r>
              <a:rPr lang="el-GR" sz="2000" dirty="0" smtClean="0">
                <a:solidFill>
                  <a:schemeClr val="tx2">
                    <a:lumMod val="75000"/>
                  </a:schemeClr>
                </a:solidFill>
              </a:rPr>
              <a:t/>
            </a:r>
            <a:br>
              <a:rPr lang="el-GR" sz="2000" dirty="0" smtClean="0">
                <a:solidFill>
                  <a:schemeClr val="tx2">
                    <a:lumMod val="75000"/>
                  </a:schemeClr>
                </a:solidFill>
              </a:rPr>
            </a:br>
            <a:r>
              <a:rPr lang="el-GR" sz="2000" dirty="0" smtClean="0">
                <a:solidFill>
                  <a:schemeClr val="tx2">
                    <a:lumMod val="75000"/>
                  </a:schemeClr>
                </a:solidFill>
              </a:rPr>
              <a:t/>
            </a:r>
            <a:br>
              <a:rPr lang="el-GR" sz="2000" dirty="0" smtClean="0">
                <a:solidFill>
                  <a:schemeClr val="tx2">
                    <a:lumMod val="75000"/>
                  </a:schemeClr>
                </a:solidFill>
              </a:rPr>
            </a:br>
            <a:r>
              <a:rPr lang="el-GR" sz="2000" dirty="0" smtClean="0">
                <a:solidFill>
                  <a:schemeClr val="tx2">
                    <a:lumMod val="75000"/>
                  </a:schemeClr>
                </a:solidFill>
              </a:rPr>
              <a:t/>
            </a:r>
            <a:br>
              <a:rPr lang="el-GR" sz="2000" dirty="0" smtClean="0">
                <a:solidFill>
                  <a:schemeClr val="tx2">
                    <a:lumMod val="75000"/>
                  </a:schemeClr>
                </a:solidFill>
              </a:rPr>
            </a:br>
            <a:r>
              <a:rPr lang="el-GR" sz="2000" dirty="0" smtClean="0">
                <a:solidFill>
                  <a:schemeClr val="tx2">
                    <a:lumMod val="75000"/>
                  </a:schemeClr>
                </a:solidFill>
              </a:rPr>
              <a:t/>
            </a:r>
            <a:br>
              <a:rPr lang="el-GR" sz="2000" dirty="0" smtClean="0">
                <a:solidFill>
                  <a:schemeClr val="tx2">
                    <a:lumMod val="75000"/>
                  </a:schemeClr>
                </a:solidFill>
              </a:rPr>
            </a:br>
            <a:r>
              <a:rPr lang="en-US" sz="2700" dirty="0" smtClean="0">
                <a:solidFill>
                  <a:schemeClr val="tx2">
                    <a:lumMod val="75000"/>
                  </a:schemeClr>
                </a:solidFill>
              </a:rPr>
              <a:t>H </a:t>
            </a:r>
            <a:r>
              <a:rPr lang="el-GR" sz="2700" b="1" dirty="0" smtClean="0">
                <a:solidFill>
                  <a:schemeClr val="tx2">
                    <a:lumMod val="75000"/>
                  </a:schemeClr>
                </a:solidFill>
              </a:rPr>
              <a:t>ΔΗΜΟΤΙΚΗ ΑΡΧΗ</a:t>
            </a:r>
            <a:r>
              <a:rPr lang="en-US" sz="2700" b="1" dirty="0" smtClean="0">
                <a:solidFill>
                  <a:schemeClr val="tx2">
                    <a:lumMod val="75000"/>
                  </a:schemeClr>
                </a:solidFill>
              </a:rPr>
              <a:t> </a:t>
            </a:r>
            <a:r>
              <a:rPr lang="el-GR" sz="2700" dirty="0" smtClean="0">
                <a:solidFill>
                  <a:schemeClr val="tx2">
                    <a:lumMod val="75000"/>
                  </a:schemeClr>
                </a:solidFill>
              </a:rPr>
              <a:t>λαμβάνοντας υπόψη </a:t>
            </a:r>
            <a:r>
              <a:rPr lang="el-GR" sz="2700" u="sng" dirty="0" smtClean="0">
                <a:solidFill>
                  <a:schemeClr val="tx2">
                    <a:lumMod val="75000"/>
                  </a:schemeClr>
                </a:solidFill>
              </a:rPr>
              <a:t>το κυκλοφοριακό πρόβλημα </a:t>
            </a:r>
            <a:r>
              <a:rPr lang="el-GR" sz="2700" dirty="0" smtClean="0">
                <a:solidFill>
                  <a:schemeClr val="tx2">
                    <a:lumMod val="75000"/>
                  </a:schemeClr>
                </a:solidFill>
              </a:rPr>
              <a:t>που δημιουργείται </a:t>
            </a:r>
            <a:r>
              <a:rPr lang="el-GR" sz="2700" i="1" u="sng" dirty="0" smtClean="0">
                <a:solidFill>
                  <a:schemeClr val="tx2">
                    <a:lumMod val="75000"/>
                  </a:schemeClr>
                </a:solidFill>
              </a:rPr>
              <a:t>κατά χρονικές περιόδους </a:t>
            </a:r>
            <a:r>
              <a:rPr lang="el-GR" sz="2700" dirty="0" smtClean="0">
                <a:solidFill>
                  <a:schemeClr val="tx2">
                    <a:lumMod val="75000"/>
                  </a:schemeClr>
                </a:solidFill>
              </a:rPr>
              <a:t>στο </a:t>
            </a:r>
            <a:r>
              <a:rPr lang="el-GR" sz="2700" u="sng" dirty="0" smtClean="0">
                <a:solidFill>
                  <a:schemeClr val="tx2">
                    <a:lumMod val="75000"/>
                  </a:schemeClr>
                </a:solidFill>
              </a:rPr>
              <a:t>κέντρο της πόλης</a:t>
            </a:r>
            <a:r>
              <a:rPr lang="el-GR" sz="2700" dirty="0" smtClean="0">
                <a:solidFill>
                  <a:schemeClr val="tx2">
                    <a:lumMod val="75000"/>
                  </a:schemeClr>
                </a:solidFill>
              </a:rPr>
              <a:t>, ζήτησε από τη Διεύθυνση Τεχνικών έργων και Υποδομών, στο πλαίσιο εκπόνησης του ΣΒ</a:t>
            </a:r>
            <a:r>
              <a:rPr lang="en-US" sz="2700" dirty="0" smtClean="0">
                <a:solidFill>
                  <a:schemeClr val="tx2">
                    <a:lumMod val="75000"/>
                  </a:schemeClr>
                </a:solidFill>
              </a:rPr>
              <a:t>A</a:t>
            </a:r>
            <a:r>
              <a:rPr lang="el-GR" sz="2700" dirty="0" smtClean="0">
                <a:solidFill>
                  <a:schemeClr val="tx2">
                    <a:lumMod val="75000"/>
                  </a:schemeClr>
                </a:solidFill>
              </a:rPr>
              <a:t>Κ ΔΗΜΟΥ ΡΟΔΟΥ, να εξεταστεί η εφαρμογή μέτρων περιορισμού της κυκλοφορίας </a:t>
            </a:r>
            <a:br>
              <a:rPr lang="el-GR" sz="2700" dirty="0" smtClean="0">
                <a:solidFill>
                  <a:schemeClr val="tx2">
                    <a:lumMod val="75000"/>
                  </a:schemeClr>
                </a:solidFill>
              </a:rPr>
            </a:br>
            <a:r>
              <a:rPr lang="el-GR" sz="2700" dirty="0" smtClean="0">
                <a:solidFill>
                  <a:schemeClr val="tx2">
                    <a:lumMod val="75000"/>
                  </a:schemeClr>
                </a:solidFill>
              </a:rPr>
              <a:t>στην περιοχή της </a:t>
            </a:r>
            <a:r>
              <a:rPr lang="el-GR" sz="2700" b="1" dirty="0" smtClean="0">
                <a:solidFill>
                  <a:schemeClr val="tx2">
                    <a:lumMod val="75000"/>
                  </a:schemeClr>
                </a:solidFill>
              </a:rPr>
              <a:t>Πλατείας Κύπρου </a:t>
            </a:r>
            <a:r>
              <a:rPr lang="el-GR" sz="2700" dirty="0" smtClean="0">
                <a:solidFill>
                  <a:schemeClr val="tx2">
                    <a:lumMod val="75000"/>
                  </a:schemeClr>
                </a:solidFill>
              </a:rPr>
              <a:t>και </a:t>
            </a:r>
            <a:br>
              <a:rPr lang="el-GR" sz="2700" dirty="0" smtClean="0">
                <a:solidFill>
                  <a:schemeClr val="tx2">
                    <a:lumMod val="75000"/>
                  </a:schemeClr>
                </a:solidFill>
              </a:rPr>
            </a:br>
            <a:r>
              <a:rPr lang="el-GR" sz="2700" dirty="0" smtClean="0">
                <a:solidFill>
                  <a:schemeClr val="tx2">
                    <a:lumMod val="75000"/>
                  </a:schemeClr>
                </a:solidFill>
              </a:rPr>
              <a:t>στους </a:t>
            </a:r>
            <a:r>
              <a:rPr lang="el-GR" sz="2700" u="sng" dirty="0" smtClean="0">
                <a:solidFill>
                  <a:schemeClr val="tx2">
                    <a:lumMod val="75000"/>
                  </a:schemeClr>
                </a:solidFill>
              </a:rPr>
              <a:t>οδικούς άξονες που συνδέονται λειτουργικά με αυτήν.</a:t>
            </a:r>
            <a:br>
              <a:rPr lang="el-GR" sz="2700" u="sng" dirty="0" smtClean="0">
                <a:solidFill>
                  <a:schemeClr val="tx2">
                    <a:lumMod val="75000"/>
                  </a:schemeClr>
                </a:solidFill>
              </a:rPr>
            </a:br>
            <a:r>
              <a:rPr lang="el-GR" sz="2700" u="sng" dirty="0" smtClean="0">
                <a:solidFill>
                  <a:schemeClr val="tx2">
                    <a:lumMod val="75000"/>
                  </a:schemeClr>
                </a:solidFill>
              </a:rPr>
              <a:t/>
            </a:r>
            <a:br>
              <a:rPr lang="el-GR" sz="2700" u="sng" dirty="0" smtClean="0">
                <a:solidFill>
                  <a:schemeClr val="tx2">
                    <a:lumMod val="75000"/>
                  </a:schemeClr>
                </a:solidFill>
              </a:rPr>
            </a:br>
            <a:r>
              <a:rPr lang="el-GR" sz="2000" dirty="0" smtClean="0">
                <a:solidFill>
                  <a:srgbClr val="FFFF00"/>
                </a:solidFill>
              </a:rPr>
              <a:t>.</a:t>
            </a:r>
            <a:br>
              <a:rPr lang="el-GR" sz="2000" dirty="0" smtClean="0">
                <a:solidFill>
                  <a:srgbClr val="FFFF00"/>
                </a:solidFill>
              </a:rPr>
            </a:br>
            <a:r>
              <a:rPr lang="el-GR" sz="2000" b="1" dirty="0" smtClean="0">
                <a:latin typeface="Calibri" pitchFamily="34" charset="0"/>
                <a:ea typeface="Times New Roman" pitchFamily="18" charset="0"/>
                <a:cs typeface="Calibri" pitchFamily="34" charset="0"/>
              </a:rPr>
              <a:t/>
            </a:r>
            <a:br>
              <a:rPr lang="el-GR" sz="2000" b="1" dirty="0" smtClean="0">
                <a:latin typeface="Calibri" pitchFamily="34" charset="0"/>
                <a:ea typeface="Times New Roman" pitchFamily="18" charset="0"/>
                <a:cs typeface="Calibri" pitchFamily="34" charset="0"/>
              </a:rPr>
            </a:br>
            <a:r>
              <a:rPr lang="el-GR" sz="2000" dirty="0" smtClean="0"/>
              <a:t/>
            </a:r>
            <a:br>
              <a:rPr lang="el-GR" sz="2000" dirty="0" smtClean="0"/>
            </a:br>
            <a:r>
              <a:rPr lang="el-GR" sz="2000" dirty="0" smtClean="0"/>
              <a:t/>
            </a:r>
            <a:br>
              <a:rPr lang="el-GR" sz="2000" dirty="0" smtClean="0"/>
            </a:br>
            <a:r>
              <a:rPr lang="el-GR" sz="2000" dirty="0" smtClean="0"/>
              <a:t/>
            </a:r>
            <a:br>
              <a:rPr lang="el-GR" sz="2000" dirty="0" smtClean="0"/>
            </a:br>
            <a:endParaRPr lang="el-GR" sz="2000" dirty="0"/>
          </a:p>
        </p:txBody>
      </p:sp>
      <p:pic>
        <p:nvPicPr>
          <p:cNvPr id="25603" name="Picture 3" descr="Δήμος Ρόδου - Συμπαραστάτης του Δημότη και της Επιχείρησης - Παρατηρητήριο"/>
          <p:cNvPicPr>
            <a:picLocks noChangeAspect="1" noChangeArrowheads="1"/>
          </p:cNvPicPr>
          <p:nvPr/>
        </p:nvPicPr>
        <p:blipFill>
          <a:blip r:embed="rId2" cstate="print"/>
          <a:srcRect/>
          <a:stretch>
            <a:fillRect/>
          </a:stretch>
        </p:blipFill>
        <p:spPr bwMode="auto">
          <a:xfrm>
            <a:off x="7812360" y="5589240"/>
            <a:ext cx="1080120" cy="1080120"/>
          </a:xfrm>
          <a:prstGeom prst="rect">
            <a:avLst/>
          </a:prstGeom>
          <a:noFill/>
        </p:spPr>
      </p:pic>
      <p:pic>
        <p:nvPicPr>
          <p:cNvPr id="5" name="Image 3"/>
          <p:cNvPicPr/>
          <p:nvPr/>
        </p:nvPicPr>
        <p:blipFill>
          <a:blip r:embed="rId3" cstate="print"/>
          <a:stretch>
            <a:fillRect/>
          </a:stretch>
        </p:blipFill>
        <p:spPr>
          <a:xfrm>
            <a:off x="1907704" y="3501008"/>
            <a:ext cx="5472608" cy="3024336"/>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Τίτλος"/>
          <p:cNvSpPr>
            <a:spLocks noGrp="1"/>
          </p:cNvSpPr>
          <p:nvPr>
            <p:ph type="title"/>
          </p:nvPr>
        </p:nvSpPr>
        <p:spPr>
          <a:xfrm>
            <a:off x="457200" y="274638"/>
            <a:ext cx="8229600" cy="490066"/>
          </a:xfrm>
        </p:spPr>
        <p:txBody>
          <a:bodyPr>
            <a:normAutofit/>
          </a:bodyPr>
          <a:lstStyle/>
          <a:p>
            <a:r>
              <a:rPr lang="el-GR" sz="1200" b="1" dirty="0" smtClean="0"/>
              <a:t>Συγκριτικοί χάρτες _Κυκλοφοριακές </a:t>
            </a:r>
            <a:r>
              <a:rPr lang="el-GR" sz="1200" b="1" dirty="0"/>
              <a:t>ροές της εξεταζόμενης περιοχής μελέτης, κατά την πρωινή ώρα αιχμής</a:t>
            </a:r>
            <a:endParaRPr lang="el-GR" sz="1200" dirty="0"/>
          </a:p>
        </p:txBody>
      </p:sp>
      <p:pic>
        <p:nvPicPr>
          <p:cNvPr id="11" name="Image 29"/>
          <p:cNvPicPr>
            <a:picLocks noGrp="1"/>
          </p:cNvPicPr>
          <p:nvPr>
            <p:ph sz="half" idx="1"/>
          </p:nvPr>
        </p:nvPicPr>
        <p:blipFill>
          <a:blip r:embed="rId2" cstate="print"/>
          <a:stretch>
            <a:fillRect/>
          </a:stretch>
        </p:blipFill>
        <p:spPr>
          <a:xfrm>
            <a:off x="251520" y="908720"/>
            <a:ext cx="4212000" cy="5174035"/>
          </a:xfrm>
          <a:prstGeom prst="rect">
            <a:avLst/>
          </a:prstGeom>
        </p:spPr>
      </p:pic>
      <p:pic>
        <p:nvPicPr>
          <p:cNvPr id="12" name="Image 30"/>
          <p:cNvPicPr>
            <a:picLocks noGrp="1"/>
          </p:cNvPicPr>
          <p:nvPr>
            <p:ph sz="half" idx="2"/>
          </p:nvPr>
        </p:nvPicPr>
        <p:blipFill>
          <a:blip r:embed="rId3" cstate="print"/>
          <a:stretch>
            <a:fillRect/>
          </a:stretch>
        </p:blipFill>
        <p:spPr>
          <a:xfrm>
            <a:off x="4644008" y="836712"/>
            <a:ext cx="4320000" cy="5246043"/>
          </a:xfrm>
          <a:prstGeom prst="rect">
            <a:avLst/>
          </a:prstGeom>
        </p:spPr>
      </p:pic>
      <p:sp>
        <p:nvSpPr>
          <p:cNvPr id="13" name="7 - Τίτλος"/>
          <p:cNvSpPr txBox="1">
            <a:spLocks/>
          </p:cNvSpPr>
          <p:nvPr/>
        </p:nvSpPr>
        <p:spPr>
          <a:xfrm>
            <a:off x="539552" y="6137920"/>
            <a:ext cx="8424936" cy="38742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i="0" u="none" strike="noStrike" kern="1200" cap="none" spc="0" normalizeH="0" baseline="0" noProof="0" dirty="0" smtClean="0">
                <a:ln>
                  <a:noFill/>
                </a:ln>
                <a:solidFill>
                  <a:schemeClr val="tx1"/>
                </a:solidFill>
                <a:effectLst/>
                <a:uLnTx/>
                <a:uFillTx/>
                <a:latin typeface="+mj-lt"/>
                <a:ea typeface="+mj-ea"/>
                <a:cs typeface="+mj-cs"/>
              </a:rPr>
              <a:t>Υφιστάμενη κατάσταση                                          Μελλοντική</a:t>
            </a:r>
            <a:r>
              <a:rPr kumimoji="0" lang="el-GR" i="0" u="none" strike="noStrike" kern="1200" cap="none" spc="0" normalizeH="0" noProof="0" dirty="0" smtClean="0">
                <a:ln>
                  <a:noFill/>
                </a:ln>
                <a:solidFill>
                  <a:schemeClr val="tx1"/>
                </a:solidFill>
                <a:effectLst/>
                <a:uLnTx/>
                <a:uFillTx/>
                <a:latin typeface="+mj-lt"/>
                <a:ea typeface="+mj-ea"/>
                <a:cs typeface="+mj-cs"/>
              </a:rPr>
              <a:t> κατάσταση</a:t>
            </a:r>
            <a:endParaRPr kumimoji="0" lang="el-GR" i="0" u="none" strike="noStrike" kern="120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Τίτλος"/>
          <p:cNvSpPr>
            <a:spLocks noGrp="1"/>
          </p:cNvSpPr>
          <p:nvPr>
            <p:ph type="title"/>
          </p:nvPr>
        </p:nvSpPr>
        <p:spPr>
          <a:xfrm>
            <a:off x="457200" y="274638"/>
            <a:ext cx="8229600" cy="418058"/>
          </a:xfrm>
        </p:spPr>
        <p:txBody>
          <a:bodyPr>
            <a:normAutofit/>
          </a:bodyPr>
          <a:lstStyle/>
          <a:p>
            <a:r>
              <a:rPr lang="el-GR" sz="2000" b="1" dirty="0"/>
              <a:t>Λόγος φόρτου προς χωρητικότητα </a:t>
            </a:r>
            <a:endParaRPr lang="el-GR" sz="2000" dirty="0"/>
          </a:p>
        </p:txBody>
      </p:sp>
      <p:sp>
        <p:nvSpPr>
          <p:cNvPr id="13" name="7 - Τίτλος"/>
          <p:cNvSpPr txBox="1">
            <a:spLocks/>
          </p:cNvSpPr>
          <p:nvPr/>
        </p:nvSpPr>
        <p:spPr>
          <a:xfrm>
            <a:off x="539552" y="6381328"/>
            <a:ext cx="8424936" cy="360040"/>
          </a:xfrm>
          <a:prstGeom prst="rect">
            <a:avLst/>
          </a:prstGeom>
        </p:spPr>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000" i="0" u="none" strike="noStrike" kern="1200" cap="none" spc="0" normalizeH="0" baseline="0" noProof="0" dirty="0" smtClean="0">
                <a:ln>
                  <a:noFill/>
                </a:ln>
                <a:solidFill>
                  <a:schemeClr val="tx1"/>
                </a:solidFill>
                <a:effectLst/>
                <a:uLnTx/>
                <a:uFillTx/>
                <a:latin typeface="+mj-lt"/>
                <a:ea typeface="+mj-ea"/>
                <a:cs typeface="+mj-cs"/>
              </a:rPr>
              <a:t>Υφιστάμενη κατάσταση                                                Μελλοντική</a:t>
            </a:r>
            <a:r>
              <a:rPr kumimoji="0" lang="el-GR" sz="2000" i="0" u="none" strike="noStrike" kern="1200" cap="none" spc="0" normalizeH="0" noProof="0" dirty="0" smtClean="0">
                <a:ln>
                  <a:noFill/>
                </a:ln>
                <a:solidFill>
                  <a:schemeClr val="tx1"/>
                </a:solidFill>
                <a:effectLst/>
                <a:uLnTx/>
                <a:uFillTx/>
                <a:latin typeface="+mj-lt"/>
                <a:ea typeface="+mj-ea"/>
                <a:cs typeface="+mj-cs"/>
              </a:rPr>
              <a:t> κατάσταση</a:t>
            </a:r>
            <a:endParaRPr kumimoji="0" lang="el-GR" sz="200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15" name="Image 31"/>
          <p:cNvPicPr>
            <a:picLocks noGrp="1"/>
          </p:cNvPicPr>
          <p:nvPr>
            <p:ph sz="half" idx="1"/>
          </p:nvPr>
        </p:nvPicPr>
        <p:blipFill>
          <a:blip r:embed="rId2" cstate="print"/>
          <a:stretch>
            <a:fillRect/>
          </a:stretch>
        </p:blipFill>
        <p:spPr>
          <a:xfrm>
            <a:off x="107504" y="908720"/>
            <a:ext cx="4206309" cy="5217443"/>
          </a:xfrm>
          <a:prstGeom prst="rect">
            <a:avLst/>
          </a:prstGeom>
        </p:spPr>
      </p:pic>
      <p:pic>
        <p:nvPicPr>
          <p:cNvPr id="7" name="Image 32"/>
          <p:cNvPicPr>
            <a:picLocks noGrp="1"/>
          </p:cNvPicPr>
          <p:nvPr>
            <p:ph sz="half" idx="2"/>
          </p:nvPr>
        </p:nvPicPr>
        <p:blipFill>
          <a:blip r:embed="rId3" cstate="print"/>
          <a:stretch>
            <a:fillRect/>
          </a:stretch>
        </p:blipFill>
        <p:spPr>
          <a:xfrm>
            <a:off x="4644008" y="980728"/>
            <a:ext cx="4176464" cy="514543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33"/>
          <p:cNvPicPr>
            <a:picLocks noGrp="1"/>
          </p:cNvPicPr>
          <p:nvPr>
            <p:ph sz="half" idx="1"/>
          </p:nvPr>
        </p:nvPicPr>
        <p:blipFill>
          <a:blip r:embed="rId2" cstate="print"/>
          <a:stretch>
            <a:fillRect/>
          </a:stretch>
        </p:blipFill>
        <p:spPr>
          <a:xfrm>
            <a:off x="251520" y="188640"/>
            <a:ext cx="8640960" cy="6192688"/>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67544" y="2636912"/>
            <a:ext cx="8496944" cy="720080"/>
          </a:xfrm>
        </p:spPr>
        <p:txBody>
          <a:bodyPr>
            <a:normAutofit/>
          </a:bodyPr>
          <a:lstStyle/>
          <a:p>
            <a:r>
              <a:rPr lang="el-GR" sz="2800" b="1" dirty="0">
                <a:solidFill>
                  <a:srgbClr val="0070C0"/>
                </a:solidFill>
              </a:rPr>
              <a:t>Πίνακας 1: Κόμβος 1 «Παπάγου - 7ης Μαρτίου»</a:t>
            </a:r>
            <a:endParaRPr lang="el-GR" sz="2800" dirty="0">
              <a:solidFill>
                <a:srgbClr val="0070C0"/>
              </a:solidFill>
            </a:endParaRPr>
          </a:p>
        </p:txBody>
      </p:sp>
      <p:pic>
        <p:nvPicPr>
          <p:cNvPr id="6" name="Image 33"/>
          <p:cNvPicPr>
            <a:picLocks noGrp="1"/>
          </p:cNvPicPr>
          <p:nvPr>
            <p:ph sz="half" idx="4294967295"/>
          </p:nvPr>
        </p:nvPicPr>
        <p:blipFill>
          <a:blip r:embed="rId2" cstate="print"/>
          <a:stretch>
            <a:fillRect/>
          </a:stretch>
        </p:blipFill>
        <p:spPr>
          <a:xfrm>
            <a:off x="2195736" y="3284984"/>
            <a:ext cx="4896544" cy="3096344"/>
          </a:xfrm>
          <a:prstGeom prst="rect">
            <a:avLst/>
          </a:prstGeom>
        </p:spPr>
      </p:pic>
      <p:pic>
        <p:nvPicPr>
          <p:cNvPr id="6146" name="Picture 2"/>
          <p:cNvPicPr>
            <a:picLocks noGrp="1" noChangeAspect="1" noChangeArrowheads="1"/>
          </p:cNvPicPr>
          <p:nvPr>
            <p:ph sz="half" idx="4294967295"/>
          </p:nvPr>
        </p:nvPicPr>
        <p:blipFill>
          <a:blip r:embed="rId3" cstate="print"/>
          <a:srcRect/>
          <a:stretch>
            <a:fillRect/>
          </a:stretch>
        </p:blipFill>
        <p:spPr bwMode="auto">
          <a:xfrm>
            <a:off x="971600" y="404664"/>
            <a:ext cx="7335837" cy="21653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67544" y="2636912"/>
            <a:ext cx="8496944" cy="720080"/>
          </a:xfrm>
        </p:spPr>
        <p:txBody>
          <a:bodyPr>
            <a:normAutofit/>
          </a:bodyPr>
          <a:lstStyle/>
          <a:p>
            <a:r>
              <a:rPr lang="el-GR" sz="2800" b="1" dirty="0" smtClean="0">
                <a:solidFill>
                  <a:srgbClr val="0070C0"/>
                </a:solidFill>
              </a:rPr>
              <a:t>Κόμβος 2: «Παπανικολάου - Αμερικής»</a:t>
            </a:r>
            <a:endParaRPr lang="el-GR" sz="2800" dirty="0">
              <a:solidFill>
                <a:srgbClr val="0070C0"/>
              </a:solidFill>
            </a:endParaRPr>
          </a:p>
        </p:txBody>
      </p:sp>
      <p:pic>
        <p:nvPicPr>
          <p:cNvPr id="6" name="Image 33"/>
          <p:cNvPicPr>
            <a:picLocks noGrp="1"/>
          </p:cNvPicPr>
          <p:nvPr>
            <p:ph sz="half" idx="4294967295"/>
          </p:nvPr>
        </p:nvPicPr>
        <p:blipFill>
          <a:blip r:embed="rId2" cstate="print"/>
          <a:stretch>
            <a:fillRect/>
          </a:stretch>
        </p:blipFill>
        <p:spPr>
          <a:xfrm>
            <a:off x="2123728" y="3284984"/>
            <a:ext cx="4896544" cy="3096344"/>
          </a:xfrm>
          <a:prstGeom prst="rect">
            <a:avLst/>
          </a:prstGeom>
        </p:spPr>
      </p:pic>
      <p:pic>
        <p:nvPicPr>
          <p:cNvPr id="7170" name="Picture 2"/>
          <p:cNvPicPr>
            <a:picLocks noChangeAspect="1" noChangeArrowheads="1"/>
          </p:cNvPicPr>
          <p:nvPr/>
        </p:nvPicPr>
        <p:blipFill>
          <a:blip r:embed="rId3" cstate="print"/>
          <a:srcRect/>
          <a:stretch>
            <a:fillRect/>
          </a:stretch>
        </p:blipFill>
        <p:spPr bwMode="auto">
          <a:xfrm>
            <a:off x="1018381" y="260648"/>
            <a:ext cx="7107237" cy="2257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67544" y="2636912"/>
            <a:ext cx="8496944" cy="720080"/>
          </a:xfrm>
        </p:spPr>
        <p:txBody>
          <a:bodyPr>
            <a:normAutofit fontScale="92500"/>
          </a:bodyPr>
          <a:lstStyle/>
          <a:p>
            <a:r>
              <a:rPr lang="el-GR" sz="2800" b="1" dirty="0" smtClean="0">
                <a:solidFill>
                  <a:srgbClr val="0070C0"/>
                </a:solidFill>
              </a:rPr>
              <a:t>Κόμβος 3: «Εθνάρχου Μακαρίου – Αλ. Διάκου - Παπάγου»</a:t>
            </a:r>
            <a:endParaRPr lang="el-GR" sz="2800" dirty="0">
              <a:solidFill>
                <a:srgbClr val="0070C0"/>
              </a:solidFill>
            </a:endParaRPr>
          </a:p>
        </p:txBody>
      </p:sp>
      <p:pic>
        <p:nvPicPr>
          <p:cNvPr id="6" name="Image 33"/>
          <p:cNvPicPr>
            <a:picLocks noGrp="1"/>
          </p:cNvPicPr>
          <p:nvPr>
            <p:ph sz="half" idx="4294967295"/>
          </p:nvPr>
        </p:nvPicPr>
        <p:blipFill>
          <a:blip r:embed="rId2" cstate="print"/>
          <a:stretch>
            <a:fillRect/>
          </a:stretch>
        </p:blipFill>
        <p:spPr>
          <a:xfrm>
            <a:off x="2339752" y="3429000"/>
            <a:ext cx="4896544" cy="3096344"/>
          </a:xfrm>
          <a:prstGeom prst="rect">
            <a:avLst/>
          </a:prstGeom>
        </p:spPr>
      </p:pic>
      <p:pic>
        <p:nvPicPr>
          <p:cNvPr id="8194" name="Picture 2"/>
          <p:cNvPicPr>
            <a:picLocks noChangeAspect="1" noChangeArrowheads="1"/>
          </p:cNvPicPr>
          <p:nvPr/>
        </p:nvPicPr>
        <p:blipFill>
          <a:blip r:embed="rId3" cstate="print"/>
          <a:srcRect/>
          <a:stretch>
            <a:fillRect/>
          </a:stretch>
        </p:blipFill>
        <p:spPr bwMode="auto">
          <a:xfrm>
            <a:off x="899592" y="188641"/>
            <a:ext cx="7116763" cy="24482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67544" y="2636912"/>
            <a:ext cx="8496944" cy="720080"/>
          </a:xfrm>
        </p:spPr>
        <p:txBody>
          <a:bodyPr>
            <a:normAutofit/>
          </a:bodyPr>
          <a:lstStyle/>
          <a:p>
            <a:r>
              <a:rPr lang="el-GR" sz="2800" b="1" dirty="0" smtClean="0">
                <a:solidFill>
                  <a:srgbClr val="0070C0"/>
                </a:solidFill>
              </a:rPr>
              <a:t>Κόμβος 5: «25</a:t>
            </a:r>
            <a:r>
              <a:rPr lang="el-GR" sz="2800" b="1" baseline="30000" dirty="0" smtClean="0">
                <a:solidFill>
                  <a:srgbClr val="0070C0"/>
                </a:solidFill>
              </a:rPr>
              <a:t>ης</a:t>
            </a:r>
            <a:r>
              <a:rPr lang="el-GR" sz="2800" b="1" dirty="0" smtClean="0">
                <a:solidFill>
                  <a:srgbClr val="0070C0"/>
                </a:solidFill>
              </a:rPr>
              <a:t> Μαρτίου - Αμερικής»</a:t>
            </a:r>
            <a:endParaRPr lang="el-GR" sz="2800" dirty="0">
              <a:solidFill>
                <a:srgbClr val="0070C0"/>
              </a:solidFill>
            </a:endParaRPr>
          </a:p>
        </p:txBody>
      </p:sp>
      <p:pic>
        <p:nvPicPr>
          <p:cNvPr id="6" name="Image 33"/>
          <p:cNvPicPr>
            <a:picLocks noGrp="1"/>
          </p:cNvPicPr>
          <p:nvPr>
            <p:ph sz="half" idx="4294967295"/>
          </p:nvPr>
        </p:nvPicPr>
        <p:blipFill>
          <a:blip r:embed="rId2" cstate="print"/>
          <a:stretch>
            <a:fillRect/>
          </a:stretch>
        </p:blipFill>
        <p:spPr>
          <a:xfrm>
            <a:off x="2339752" y="3429000"/>
            <a:ext cx="4896544" cy="3096344"/>
          </a:xfrm>
          <a:prstGeom prst="rect">
            <a:avLst/>
          </a:prstGeom>
        </p:spPr>
      </p:pic>
      <p:pic>
        <p:nvPicPr>
          <p:cNvPr id="10242" name="Picture 2"/>
          <p:cNvPicPr>
            <a:picLocks noChangeAspect="1" noChangeArrowheads="1"/>
          </p:cNvPicPr>
          <p:nvPr/>
        </p:nvPicPr>
        <p:blipFill>
          <a:blip r:embed="rId3" cstate="print"/>
          <a:srcRect/>
          <a:stretch>
            <a:fillRect/>
          </a:stretch>
        </p:blipFill>
        <p:spPr bwMode="auto">
          <a:xfrm>
            <a:off x="1043608" y="332656"/>
            <a:ext cx="7088187" cy="21526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Υπότιτλος"/>
          <p:cNvSpPr>
            <a:spLocks noGrp="1"/>
          </p:cNvSpPr>
          <p:nvPr>
            <p:ph type="subTitle" idx="1"/>
          </p:nvPr>
        </p:nvSpPr>
        <p:spPr>
          <a:xfrm>
            <a:off x="467544" y="2636912"/>
            <a:ext cx="8496944" cy="720080"/>
          </a:xfrm>
        </p:spPr>
        <p:txBody>
          <a:bodyPr>
            <a:normAutofit/>
          </a:bodyPr>
          <a:lstStyle/>
          <a:p>
            <a:r>
              <a:rPr lang="el-GR" sz="2800" b="1" dirty="0" smtClean="0">
                <a:solidFill>
                  <a:srgbClr val="0070C0"/>
                </a:solidFill>
              </a:rPr>
              <a:t>Κόμβος 6«Εθνάρχου Μακαρίου – 7</a:t>
            </a:r>
            <a:r>
              <a:rPr lang="el-GR" sz="2800" b="1" baseline="30000" dirty="0" smtClean="0">
                <a:solidFill>
                  <a:srgbClr val="0070C0"/>
                </a:solidFill>
              </a:rPr>
              <a:t>ης</a:t>
            </a:r>
            <a:r>
              <a:rPr lang="el-GR" sz="2800" b="1" dirty="0" smtClean="0">
                <a:solidFill>
                  <a:srgbClr val="0070C0"/>
                </a:solidFill>
              </a:rPr>
              <a:t> Μαρτίου»</a:t>
            </a:r>
            <a:endParaRPr lang="el-GR" sz="2800" dirty="0">
              <a:solidFill>
                <a:srgbClr val="0070C0"/>
              </a:solidFill>
            </a:endParaRPr>
          </a:p>
        </p:txBody>
      </p:sp>
      <p:pic>
        <p:nvPicPr>
          <p:cNvPr id="6" name="Image 33"/>
          <p:cNvPicPr>
            <a:picLocks noGrp="1"/>
          </p:cNvPicPr>
          <p:nvPr>
            <p:ph sz="half" idx="4294967295"/>
          </p:nvPr>
        </p:nvPicPr>
        <p:blipFill>
          <a:blip r:embed="rId2" cstate="print"/>
          <a:stretch>
            <a:fillRect/>
          </a:stretch>
        </p:blipFill>
        <p:spPr>
          <a:xfrm>
            <a:off x="2339752" y="3429000"/>
            <a:ext cx="4896544" cy="3096344"/>
          </a:xfrm>
          <a:prstGeom prst="rect">
            <a:avLst/>
          </a:prstGeom>
        </p:spPr>
      </p:pic>
      <p:pic>
        <p:nvPicPr>
          <p:cNvPr id="11266" name="Picture 2"/>
          <p:cNvPicPr>
            <a:picLocks noChangeAspect="1" noChangeArrowheads="1"/>
          </p:cNvPicPr>
          <p:nvPr/>
        </p:nvPicPr>
        <p:blipFill>
          <a:blip r:embed="rId3" cstate="print"/>
          <a:srcRect/>
          <a:stretch>
            <a:fillRect/>
          </a:stretch>
        </p:blipFill>
        <p:spPr bwMode="auto">
          <a:xfrm>
            <a:off x="971600" y="332656"/>
            <a:ext cx="7126287" cy="22669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395536" y="548680"/>
            <a:ext cx="2664296" cy="5760640"/>
          </a:xfrm>
        </p:spPr>
        <p:txBody>
          <a:bodyPr>
            <a:noAutofit/>
          </a:bodyPr>
          <a:lstStyle/>
          <a:p>
            <a:pPr lvl="0"/>
            <a:r>
              <a:rPr lang="el-GR" sz="2000" u="sng" dirty="0" smtClean="0">
                <a:solidFill>
                  <a:srgbClr val="0070C0"/>
                </a:solidFill>
              </a:rPr>
              <a:t>ΣΥΜΒΟΛΗ ΟΔΩΝ </a:t>
            </a:r>
            <a:br>
              <a:rPr lang="el-GR" sz="2000" u="sng" dirty="0" smtClean="0">
                <a:solidFill>
                  <a:srgbClr val="0070C0"/>
                </a:solidFill>
              </a:rPr>
            </a:br>
            <a:r>
              <a:rPr lang="el-GR" sz="2000" u="sng" dirty="0" smtClean="0">
                <a:solidFill>
                  <a:srgbClr val="0070C0"/>
                </a:solidFill>
              </a:rPr>
              <a:t>7</a:t>
            </a:r>
            <a:r>
              <a:rPr lang="el-GR" sz="2000" u="sng" baseline="30000" dirty="0" smtClean="0">
                <a:solidFill>
                  <a:srgbClr val="0070C0"/>
                </a:solidFill>
              </a:rPr>
              <a:t>ΗΣ</a:t>
            </a:r>
            <a:r>
              <a:rPr lang="el-GR" sz="2000" u="sng" dirty="0" smtClean="0">
                <a:solidFill>
                  <a:srgbClr val="0070C0"/>
                </a:solidFill>
              </a:rPr>
              <a:t> ΜΑΡΤΙΟΥ &amp; ΕΘΝΑΡΧΟΥ ΜΑΚΑΡΙΟΥ</a:t>
            </a:r>
            <a:r>
              <a:rPr lang="en-US" sz="2000" u="sng" dirty="0" smtClean="0">
                <a:solidFill>
                  <a:srgbClr val="0070C0"/>
                </a:solidFill>
              </a:rPr>
              <a:t/>
            </a:r>
            <a:br>
              <a:rPr lang="en-US" sz="2000" u="sng" dirty="0" smtClean="0">
                <a:solidFill>
                  <a:srgbClr val="0070C0"/>
                </a:solidFill>
              </a:rPr>
            </a:br>
            <a:r>
              <a:rPr lang="en-US" sz="2000" u="sng" dirty="0" smtClean="0">
                <a:solidFill>
                  <a:srgbClr val="0070C0"/>
                </a:solidFill>
              </a:rPr>
              <a:t/>
            </a:r>
            <a:br>
              <a:rPr lang="en-US" sz="2000" u="sng" dirty="0" smtClean="0">
                <a:solidFill>
                  <a:srgbClr val="0070C0"/>
                </a:solidFill>
              </a:rPr>
            </a:br>
            <a:r>
              <a:rPr lang="en-US" sz="2000" u="sng" dirty="0" smtClean="0">
                <a:solidFill>
                  <a:srgbClr val="0070C0"/>
                </a:solidFill>
              </a:rPr>
              <a:t/>
            </a:r>
            <a:br>
              <a:rPr lang="en-US" sz="2000" u="sng" dirty="0" smtClean="0">
                <a:solidFill>
                  <a:srgbClr val="0070C0"/>
                </a:solidFill>
              </a:rPr>
            </a:br>
            <a:r>
              <a:rPr lang="el-GR" sz="2000" dirty="0" smtClean="0"/>
              <a:t> Σημαντική αύξηση οχημάτων στην οδό </a:t>
            </a:r>
            <a:r>
              <a:rPr lang="el-GR" sz="2000" dirty="0" err="1" smtClean="0"/>
              <a:t>Εθνάρχου</a:t>
            </a:r>
            <a:r>
              <a:rPr lang="el-GR" sz="2000" dirty="0" smtClean="0"/>
              <a:t> Μακαρίου </a:t>
            </a:r>
            <a:br>
              <a:rPr lang="el-GR" sz="2000" dirty="0" smtClean="0"/>
            </a:br>
            <a:r>
              <a:rPr lang="en-US" sz="2000" dirty="0" smtClean="0"/>
              <a:t/>
            </a:r>
            <a:br>
              <a:rPr lang="en-US" sz="2000" dirty="0" smtClean="0"/>
            </a:br>
            <a:r>
              <a:rPr lang="el-GR" sz="2000" dirty="0" smtClean="0"/>
              <a:t>Υφιστάμενη κατάσταση 119 οχήματα</a:t>
            </a:r>
            <a:br>
              <a:rPr lang="el-GR" sz="2000" dirty="0" smtClean="0"/>
            </a:br>
            <a:r>
              <a:rPr lang="en-US" sz="2000" dirty="0" smtClean="0"/>
              <a:t/>
            </a:r>
            <a:br>
              <a:rPr lang="en-US" sz="2000" dirty="0" smtClean="0"/>
            </a:br>
            <a:r>
              <a:rPr lang="el-GR" sz="2000" dirty="0" smtClean="0"/>
              <a:t>Μελλοντική κατάσταση </a:t>
            </a:r>
            <a:r>
              <a:rPr lang="el-GR" sz="2000" dirty="0" smtClean="0">
                <a:solidFill>
                  <a:srgbClr val="FF0000"/>
                </a:solidFill>
              </a:rPr>
              <a:t>487 οχήματα</a:t>
            </a:r>
            <a:endParaRPr lang="el-GR" sz="2000" dirty="0">
              <a:solidFill>
                <a:srgbClr val="FF0000"/>
              </a:solidFill>
            </a:endParaRPr>
          </a:p>
        </p:txBody>
      </p:sp>
      <p:pic>
        <p:nvPicPr>
          <p:cNvPr id="2051" name="Picture 3"/>
          <p:cNvPicPr>
            <a:picLocks noGrp="1" noChangeAspect="1" noChangeArrowheads="1"/>
          </p:cNvPicPr>
          <p:nvPr>
            <p:ph idx="1"/>
          </p:nvPr>
        </p:nvPicPr>
        <p:blipFill>
          <a:blip r:embed="rId2" cstate="print"/>
          <a:srcRect/>
          <a:stretch>
            <a:fillRect/>
          </a:stretch>
        </p:blipFill>
        <p:spPr bwMode="auto">
          <a:xfrm>
            <a:off x="3491880" y="404664"/>
            <a:ext cx="5184576" cy="5967931"/>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188640"/>
            <a:ext cx="8229600" cy="1008112"/>
          </a:xfrm>
        </p:spPr>
        <p:txBody>
          <a:bodyPr>
            <a:normAutofit fontScale="90000"/>
          </a:bodyPr>
          <a:lstStyle/>
          <a:p>
            <a:r>
              <a:rPr lang="el-GR" sz="1800" dirty="0" smtClean="0"/>
              <a:t/>
            </a:r>
            <a:br>
              <a:rPr lang="el-GR" sz="1800" dirty="0" smtClean="0"/>
            </a:br>
            <a:r>
              <a:rPr lang="el-GR" sz="1800" dirty="0" smtClean="0"/>
              <a:t/>
            </a:r>
            <a:br>
              <a:rPr lang="el-GR" sz="1800" dirty="0" smtClean="0"/>
            </a:br>
            <a:r>
              <a:rPr lang="el-GR" sz="2200" b="1" dirty="0" smtClean="0"/>
              <a:t>Η οδός Αμερικής </a:t>
            </a:r>
            <a:br>
              <a:rPr lang="el-GR" sz="2200" b="1" dirty="0" smtClean="0"/>
            </a:br>
            <a:r>
              <a:rPr lang="el-GR" sz="2200" dirty="0" smtClean="0"/>
              <a:t>λαμβάνει στο μεγαλύτερο μήκος της σημαντικό πρόσθετο αριθμό οχημάτων </a:t>
            </a:r>
            <a:br>
              <a:rPr lang="el-GR" sz="2200" dirty="0" smtClean="0"/>
            </a:br>
            <a:r>
              <a:rPr lang="el-GR" sz="2200" dirty="0" smtClean="0">
                <a:solidFill>
                  <a:srgbClr val="FF0000"/>
                </a:solidFill>
              </a:rPr>
              <a:t>594 οχήματα αντί 155 στην υφιστάμενη κατάσταση </a:t>
            </a:r>
            <a:r>
              <a:rPr lang="el-GR" dirty="0" smtClean="0">
                <a:solidFill>
                  <a:srgbClr val="FF0000"/>
                </a:solidFill>
              </a:rPr>
              <a:t/>
            </a:r>
            <a:br>
              <a:rPr lang="el-GR" dirty="0" smtClean="0">
                <a:solidFill>
                  <a:srgbClr val="FF0000"/>
                </a:solidFill>
              </a:rPr>
            </a:br>
            <a:endParaRPr lang="el-GR" dirty="0"/>
          </a:p>
        </p:txBody>
      </p:sp>
      <p:pic>
        <p:nvPicPr>
          <p:cNvPr id="4098" name="Picture 2"/>
          <p:cNvPicPr>
            <a:picLocks noGrp="1" noChangeAspect="1" noChangeArrowheads="1"/>
          </p:cNvPicPr>
          <p:nvPr>
            <p:ph idx="1"/>
          </p:nvPr>
        </p:nvPicPr>
        <p:blipFill>
          <a:blip r:embed="rId2" cstate="print"/>
          <a:stretch>
            <a:fillRect/>
          </a:stretch>
        </p:blipFill>
        <p:spPr bwMode="auto">
          <a:xfrm>
            <a:off x="179512" y="1412776"/>
            <a:ext cx="8638761" cy="456099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860032" y="260648"/>
            <a:ext cx="2592288" cy="1440160"/>
          </a:xfrm>
        </p:spPr>
        <p:txBody>
          <a:bodyPr>
            <a:normAutofit/>
          </a:bodyPr>
          <a:lstStyle/>
          <a:p>
            <a:pPr algn="ctr"/>
            <a:r>
              <a:rPr lang="el-GR" sz="2400" dirty="0" smtClean="0"/>
              <a:t>ΥΦΙΣΤΑΜΕΝΗ  ΚΑΤΑΣΤΑΣΗ ΠΛΑΤΕΙΑΣ ΚΥΠΡΟΥ</a:t>
            </a:r>
            <a:endParaRPr lang="el-GR" sz="2400" dirty="0"/>
          </a:p>
        </p:txBody>
      </p:sp>
      <p:pic>
        <p:nvPicPr>
          <p:cNvPr id="8" name="7 - Θέση εικόνας" descr="Στιγμιότυπο οθόνης 2026-06-18 110406.png"/>
          <p:cNvPicPr>
            <a:picLocks noGrp="1" noChangeAspect="1"/>
          </p:cNvPicPr>
          <p:nvPr>
            <p:ph sz="half" idx="1"/>
          </p:nvPr>
        </p:nvPicPr>
        <p:blipFill>
          <a:blip r:embed="rId2" cstate="print"/>
          <a:stretch>
            <a:fillRect/>
          </a:stretch>
        </p:blipFill>
        <p:spPr>
          <a:xfrm>
            <a:off x="251520" y="188640"/>
            <a:ext cx="3924944" cy="3376152"/>
          </a:xfrm>
        </p:spPr>
      </p:pic>
      <p:pic>
        <p:nvPicPr>
          <p:cNvPr id="14" name="11 - Θέση περιεχομένου" descr="Στιγμιότυπο οθόνης 2026-06-04 103803.png"/>
          <p:cNvPicPr>
            <a:picLocks noChangeAspect="1"/>
          </p:cNvPicPr>
          <p:nvPr/>
        </p:nvPicPr>
        <p:blipFill>
          <a:blip r:embed="rId3" cstate="print"/>
          <a:stretch>
            <a:fillRect/>
          </a:stretch>
        </p:blipFill>
        <p:spPr>
          <a:xfrm>
            <a:off x="4283968" y="3068960"/>
            <a:ext cx="4600049" cy="3376326"/>
          </a:xfrm>
          <a:prstGeom prst="rect">
            <a:avLst/>
          </a:prstGeom>
        </p:spPr>
      </p:pic>
    </p:spTree>
  </p:cSld>
  <p:clrMapOvr>
    <a:masterClrMapping/>
  </p:clrMapOvr>
  <p:transition>
    <p:wipe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836712"/>
            <a:ext cx="8229600" cy="5760640"/>
          </a:xfrm>
        </p:spPr>
        <p:txBody>
          <a:bodyPr>
            <a:normAutofit fontScale="70000" lnSpcReduction="20000"/>
          </a:bodyPr>
          <a:lstStyle/>
          <a:p>
            <a:pPr lvl="0"/>
            <a:r>
              <a:rPr lang="el-GR" b="1" u="sng" dirty="0" smtClean="0">
                <a:solidFill>
                  <a:srgbClr val="0070C0"/>
                </a:solidFill>
              </a:rPr>
              <a:t>Η οδός </a:t>
            </a:r>
            <a:r>
              <a:rPr lang="el-GR" b="1" u="sng" dirty="0" err="1" smtClean="0">
                <a:solidFill>
                  <a:srgbClr val="0070C0"/>
                </a:solidFill>
              </a:rPr>
              <a:t>Αλεξ</a:t>
            </a:r>
            <a:r>
              <a:rPr lang="el-GR" b="1" u="sng" dirty="0" smtClean="0">
                <a:solidFill>
                  <a:srgbClr val="0070C0"/>
                </a:solidFill>
              </a:rPr>
              <a:t>. Διάκου </a:t>
            </a:r>
            <a:r>
              <a:rPr lang="el-GR" dirty="0" smtClean="0"/>
              <a:t>λαμβάνει στη μελλοντική κατάσταση σημαντικό πρόσθετο αριθμό οχημάτων στην κατεύθυνση προς δύση 	(512 οχήματα αντί 306 στην υφιστάμενη κατάσταση)</a:t>
            </a:r>
          </a:p>
          <a:p>
            <a:r>
              <a:rPr lang="el-GR" b="1" u="sng" dirty="0" smtClean="0">
                <a:solidFill>
                  <a:srgbClr val="0070C0"/>
                </a:solidFill>
              </a:rPr>
              <a:t>Η οδός Σοφοκλή Βενιζέλου </a:t>
            </a:r>
            <a:r>
              <a:rPr lang="el-GR" dirty="0" smtClean="0"/>
              <a:t>λαμβάνει στη μελλοντική κατάσταση μικρή κυκλοφοριακή επιβάρυνση (623 οχήματα αντί 451 στην υφιστάμενη κατάσταση)</a:t>
            </a:r>
          </a:p>
          <a:p>
            <a:pPr lvl="0"/>
            <a:r>
              <a:rPr lang="el-GR" b="1" u="sng" dirty="0" smtClean="0">
                <a:solidFill>
                  <a:srgbClr val="0070C0"/>
                </a:solidFill>
              </a:rPr>
              <a:t>Η οδός Ιερού Λόχου </a:t>
            </a:r>
            <a:r>
              <a:rPr lang="el-GR" dirty="0" smtClean="0"/>
              <a:t>λαμβάνει στη μελλοντική κατάσταση πρόσθετο φόρτο  λόγω της αύξησης του φόρτου  της οδού 25</a:t>
            </a:r>
            <a:r>
              <a:rPr lang="el-GR" baseline="30000" dirty="0" smtClean="0"/>
              <a:t>ης</a:t>
            </a:r>
            <a:r>
              <a:rPr lang="el-GR" dirty="0" smtClean="0"/>
              <a:t>  Μαρτίου	(100 οχήματα επιπλέον).</a:t>
            </a:r>
          </a:p>
          <a:p>
            <a:pPr lvl="0"/>
            <a:endParaRPr lang="el-GR" dirty="0" smtClean="0"/>
          </a:p>
          <a:p>
            <a:pPr>
              <a:buNone/>
            </a:pPr>
            <a:r>
              <a:rPr lang="el-GR" b="1" u="sng" dirty="0" smtClean="0">
                <a:solidFill>
                  <a:srgbClr val="FF0000"/>
                </a:solidFill>
              </a:rPr>
              <a:t>ΚΑΤΑΡΓΗΣΗ ΘΕΣΕΩΝ ΣΤΑΘΜΕΥΣΗΣ (89 θέσεις / 14 </a:t>
            </a:r>
            <a:r>
              <a:rPr lang="el-GR" b="1" u="sng" dirty="0" err="1" smtClean="0">
                <a:solidFill>
                  <a:srgbClr val="FF0000"/>
                </a:solidFill>
              </a:rPr>
              <a:t>Μοτο</a:t>
            </a:r>
            <a:r>
              <a:rPr lang="el-GR" b="1" u="sng" dirty="0" smtClean="0">
                <a:solidFill>
                  <a:srgbClr val="FF0000"/>
                </a:solidFill>
              </a:rPr>
              <a:t> / 1 Γ. </a:t>
            </a:r>
            <a:r>
              <a:rPr lang="el-GR" b="1" u="sng" dirty="0" err="1" smtClean="0">
                <a:solidFill>
                  <a:srgbClr val="FF0000"/>
                </a:solidFill>
              </a:rPr>
              <a:t>ΑμεΑ</a:t>
            </a:r>
            <a:r>
              <a:rPr lang="el-GR" b="1" u="sng" dirty="0" smtClean="0">
                <a:solidFill>
                  <a:srgbClr val="FF0000"/>
                </a:solidFill>
              </a:rPr>
              <a:t>)</a:t>
            </a:r>
          </a:p>
          <a:p>
            <a:pPr>
              <a:lnSpc>
                <a:spcPct val="170000"/>
              </a:lnSpc>
            </a:pPr>
            <a:r>
              <a:rPr lang="el-GR" dirty="0" err="1" smtClean="0"/>
              <a:t>Τάρπον</a:t>
            </a:r>
            <a:r>
              <a:rPr lang="el-GR" dirty="0" smtClean="0"/>
              <a:t> Σπρινγκς:		 35 ΘΕΣΕΙΣ ΚΑΙ 1 γενική ΜΟΤΟ	</a:t>
            </a:r>
          </a:p>
          <a:p>
            <a:pPr>
              <a:lnSpc>
                <a:spcPct val="170000"/>
              </a:lnSpc>
            </a:pPr>
            <a:r>
              <a:rPr lang="el-GR" dirty="0" smtClean="0"/>
              <a:t>Εθελοντών Δωδεκανησίων :	 27 θέσεις και  8 θέσεις γενικής ΜΟΤΟ</a:t>
            </a:r>
          </a:p>
          <a:p>
            <a:pPr>
              <a:lnSpc>
                <a:spcPct val="170000"/>
              </a:lnSpc>
            </a:pPr>
            <a:r>
              <a:rPr lang="el-GR" dirty="0" smtClean="0"/>
              <a:t>Γαλλίας:			 15 θέσεις και 5 θέσεις γενικής ΜΟΤΟ</a:t>
            </a:r>
          </a:p>
          <a:p>
            <a:pPr>
              <a:lnSpc>
                <a:spcPct val="170000"/>
              </a:lnSpc>
            </a:pPr>
            <a:r>
              <a:rPr lang="el-GR" dirty="0" smtClean="0"/>
              <a:t>Τμήμα Γρηγορίου Λαμπράκη: 12 θέσεις και 1 θέση Γενικής </a:t>
            </a:r>
            <a:r>
              <a:rPr lang="el-GR" dirty="0" err="1" smtClean="0"/>
              <a:t>ΑμεΑ</a:t>
            </a:r>
            <a:endParaRPr lang="el-GR" dirty="0" smtClean="0"/>
          </a:p>
          <a:p>
            <a:pPr algn="r"/>
            <a:endParaRPr lang="el-GR" dirty="0"/>
          </a:p>
        </p:txBody>
      </p:sp>
      <p:sp>
        <p:nvSpPr>
          <p:cNvPr id="4" name="1 - Τίτλος"/>
          <p:cNvSpPr>
            <a:spLocks noGrp="1"/>
          </p:cNvSpPr>
          <p:nvPr>
            <p:ph type="title"/>
          </p:nvPr>
        </p:nvSpPr>
        <p:spPr>
          <a:xfrm>
            <a:off x="457200" y="274638"/>
            <a:ext cx="8229600" cy="490066"/>
          </a:xfrm>
        </p:spPr>
        <p:txBody>
          <a:bodyPr>
            <a:normAutofit/>
          </a:bodyPr>
          <a:lstStyle/>
          <a:p>
            <a:pPr algn="r"/>
            <a:r>
              <a:rPr lang="el-GR" sz="1800" b="1" dirty="0" smtClean="0"/>
              <a:t>ΣΥΜΠΕΡΑΣΜΑΤΑ</a:t>
            </a:r>
            <a:endParaRPr lang="el-GR"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ircle(in)">
                                      <p:cBhvr>
                                        <p:cTn id="25" dur="1000"/>
                                        <p:tgtEl>
                                          <p:spTgt spid="3">
                                            <p:txEl>
                                              <p:pRg st="4" end="4"/>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ircle(in)">
                                      <p:cBhvr>
                                        <p:cTn id="28" dur="2000"/>
                                        <p:tgtEl>
                                          <p:spTgt spid="3">
                                            <p:txEl>
                                              <p:pRg st="5" end="5"/>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ircle(in)">
                                      <p:cBhvr>
                                        <p:cTn id="31" dur="2000"/>
                                        <p:tgtEl>
                                          <p:spTgt spid="3">
                                            <p:txEl>
                                              <p:pRg st="6" end="6"/>
                                            </p:txEl>
                                          </p:spTgt>
                                        </p:tgtEl>
                                      </p:cBhvr>
                                    </p:animEffect>
                                  </p:childTnLst>
                                </p:cTn>
                              </p:par>
                              <p:par>
                                <p:cTn id="32" presetID="6" presetClass="entr" presetSubtype="16"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ircle(in)">
                                      <p:cBhvr>
                                        <p:cTn id="34" dur="2000"/>
                                        <p:tgtEl>
                                          <p:spTgt spid="3">
                                            <p:txEl>
                                              <p:pRg st="7" end="7"/>
                                            </p:txEl>
                                          </p:spTgt>
                                        </p:tgtEl>
                                      </p:cBhvr>
                                    </p:animEffect>
                                  </p:childTnLst>
                                </p:cTn>
                              </p:par>
                              <p:par>
                                <p:cTn id="35" presetID="6" presetClass="entr" presetSubtype="16"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circle(in)">
                                      <p:cBhvr>
                                        <p:cTn id="3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50000"/>
            <a:lum/>
          </a:blip>
          <a:srcRect/>
          <a:stretch>
            <a:fillRect t="-2000" b="-2000"/>
          </a:stretch>
        </a:blipFill>
        <a:effectLst/>
      </p:bgPr>
    </p:bg>
    <p:spTree>
      <p:nvGrpSpPr>
        <p:cNvPr id="1" name=""/>
        <p:cNvGrpSpPr/>
        <p:nvPr/>
      </p:nvGrpSpPr>
      <p:grpSpPr>
        <a:xfrm>
          <a:off x="0" y="0"/>
          <a:ext cx="0" cy="0"/>
          <a:chOff x="0" y="0"/>
          <a:chExt cx="0" cy="0"/>
        </a:xfrm>
      </p:grpSpPr>
      <p:sp>
        <p:nvSpPr>
          <p:cNvPr id="6" name="5 - Ορθογώνιο"/>
          <p:cNvSpPr/>
          <p:nvPr/>
        </p:nvSpPr>
        <p:spPr>
          <a:xfrm>
            <a:off x="395536" y="1964353"/>
            <a:ext cx="8568952" cy="4431983"/>
          </a:xfrm>
          <a:prstGeom prst="rect">
            <a:avLst/>
          </a:prstGeom>
        </p:spPr>
        <p:txBody>
          <a:bodyPr wrap="square">
            <a:spAutoFit/>
          </a:bodyPr>
          <a:lstStyle/>
          <a:p>
            <a:pPr algn="r"/>
            <a:r>
              <a:rPr lang="el-GR" b="1" u="sng" dirty="0" smtClean="0">
                <a:solidFill>
                  <a:schemeClr val="tx2">
                    <a:lumMod val="75000"/>
                  </a:schemeClr>
                </a:solidFill>
              </a:rPr>
              <a:t> </a:t>
            </a:r>
          </a:p>
          <a:p>
            <a:pPr algn="r"/>
            <a:r>
              <a:rPr lang="el-GR" sz="4000" b="1" u="sng" dirty="0" smtClean="0">
                <a:solidFill>
                  <a:srgbClr val="0070C0"/>
                </a:solidFill>
              </a:rPr>
              <a:t>Απαιτείται:</a:t>
            </a:r>
          </a:p>
          <a:p>
            <a:r>
              <a:rPr lang="el-GR" sz="2800" b="1" u="sng" dirty="0" smtClean="0"/>
              <a:t>Λήψη νέας απόφασης περί καθορισμού συγκεκριμένου χρονικού διαστήματος κατά τις πρώτες πρωινές ώρες της ημέρας </a:t>
            </a:r>
            <a:r>
              <a:rPr lang="el-GR" sz="2800" b="1" dirty="0" smtClean="0"/>
              <a:t>για </a:t>
            </a:r>
            <a:r>
              <a:rPr lang="el-GR" sz="2800" b="1" dirty="0"/>
              <a:t>την εξυπηρέτηση της τροφοδοσίας των καταστημάτων της περιοχής. </a:t>
            </a:r>
            <a:endParaRPr lang="el-GR" sz="2800" b="1" dirty="0" smtClean="0"/>
          </a:p>
          <a:p>
            <a:r>
              <a:rPr lang="el-GR" sz="2800" b="1" dirty="0" smtClean="0"/>
              <a:t>**Κατά </a:t>
            </a:r>
            <a:r>
              <a:rPr lang="el-GR" sz="2800" b="1" dirty="0"/>
              <a:t>το </a:t>
            </a:r>
            <a:r>
              <a:rPr lang="el-GR" sz="2800" b="1" dirty="0" smtClean="0"/>
              <a:t>χρονικό </a:t>
            </a:r>
            <a:r>
              <a:rPr lang="el-GR" sz="2800" b="1" dirty="0"/>
              <a:t>αυτό διάστημα θα επιτρέπεται η πρόσβαση οχημάτων ανεφοδιασμού μέσω των οδών </a:t>
            </a:r>
            <a:r>
              <a:rPr lang="el-GR" sz="2800" b="1" dirty="0" err="1"/>
              <a:t>Ταρπον</a:t>
            </a:r>
            <a:r>
              <a:rPr lang="el-GR" sz="2800" b="1" dirty="0"/>
              <a:t> Σπρινγκς, Γαλλίας και Εθελοντών Δωδεκανησίων.</a:t>
            </a:r>
          </a:p>
        </p:txBody>
      </p:sp>
      <p:sp>
        <p:nvSpPr>
          <p:cNvPr id="4" name="3 - Ορθογώνιο"/>
          <p:cNvSpPr/>
          <p:nvPr/>
        </p:nvSpPr>
        <p:spPr>
          <a:xfrm>
            <a:off x="1403648" y="260648"/>
            <a:ext cx="6048672" cy="523220"/>
          </a:xfrm>
          <a:prstGeom prst="rect">
            <a:avLst/>
          </a:prstGeom>
        </p:spPr>
        <p:txBody>
          <a:bodyPr wrap="square">
            <a:spAutoFit/>
          </a:bodyPr>
          <a:lstStyle/>
          <a:p>
            <a:r>
              <a:rPr lang="el-GR" sz="2800" b="1" u="sng" dirty="0" smtClean="0"/>
              <a:t>Ρυθμίσεις τροφοδοσίας καταστημάτων</a:t>
            </a:r>
            <a:endParaRPr lang="el-GR" sz="2800" dirty="0"/>
          </a:p>
        </p:txBody>
      </p:sp>
      <p:sp>
        <p:nvSpPr>
          <p:cNvPr id="8" name="7 - Ορθογώνιο"/>
          <p:cNvSpPr/>
          <p:nvPr/>
        </p:nvSpPr>
        <p:spPr>
          <a:xfrm>
            <a:off x="251520" y="908720"/>
            <a:ext cx="8568952" cy="1200329"/>
          </a:xfrm>
          <a:prstGeom prst="rect">
            <a:avLst/>
          </a:prstGeom>
        </p:spPr>
        <p:txBody>
          <a:bodyPr wrap="square">
            <a:spAutoFit/>
          </a:bodyPr>
          <a:lstStyle/>
          <a:p>
            <a:pPr algn="ctr"/>
            <a:r>
              <a:rPr lang="el-GR" sz="2000" dirty="0" smtClean="0">
                <a:solidFill>
                  <a:schemeClr val="accent2">
                    <a:lumMod val="50000"/>
                  </a:schemeClr>
                </a:solidFill>
              </a:rPr>
              <a:t>ΙΣΧΎΟΥΣΑ ΚΑΝΟΝΙΣΤΙΚΗ ΑΠΟΦΑΣΗ: </a:t>
            </a:r>
          </a:p>
          <a:p>
            <a:pPr algn="ctr"/>
            <a:r>
              <a:rPr lang="el-GR" sz="2000" dirty="0" smtClean="0">
                <a:solidFill>
                  <a:schemeClr val="accent2">
                    <a:lumMod val="50000"/>
                  </a:schemeClr>
                </a:solidFill>
              </a:rPr>
              <a:t>ΑΡΙΘΜΟΣ ΑΠΟΦΑΣΗΣ 312/2020 (ΑΔΑ: ΨΟ5ΩΩ1Ρ-Ε3Κ)</a:t>
            </a:r>
          </a:p>
          <a:p>
            <a:pPr algn="ctr"/>
            <a:r>
              <a:rPr lang="el-GR" sz="2000" b="1" dirty="0" smtClean="0">
                <a:solidFill>
                  <a:schemeClr val="accent2">
                    <a:lumMod val="50000"/>
                  </a:schemeClr>
                </a:solidFill>
              </a:rPr>
              <a:t>Ωράριο από </a:t>
            </a:r>
            <a:r>
              <a:rPr lang="el-GR" sz="3200" b="1" dirty="0" smtClean="0">
                <a:solidFill>
                  <a:schemeClr val="accent2">
                    <a:lumMod val="50000"/>
                  </a:schemeClr>
                </a:solidFill>
              </a:rPr>
              <a:t>07:00 έως 11:00 </a:t>
            </a:r>
            <a:r>
              <a:rPr lang="el-GR" sz="2000" b="1" dirty="0" smtClean="0">
                <a:solidFill>
                  <a:schemeClr val="accent2">
                    <a:lumMod val="50000"/>
                  </a:schemeClr>
                </a:solidFill>
              </a:rPr>
              <a:t>και από </a:t>
            </a:r>
            <a:r>
              <a:rPr lang="el-GR" sz="3200" b="1" dirty="0" smtClean="0">
                <a:solidFill>
                  <a:schemeClr val="accent2">
                    <a:lumMod val="50000"/>
                  </a:schemeClr>
                </a:solidFill>
              </a:rPr>
              <a:t>17:00-19:00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iterate type="lt">
                                    <p:tmPct val="5000"/>
                                  </p:iterate>
                                  <p:childTnLst>
                                    <p:set>
                                      <p:cBhvr>
                                        <p:cTn id="11" dur="1" fill="hold">
                                          <p:stCondLst>
                                            <p:cond delay="0"/>
                                          </p:stCondLst>
                                        </p:cTn>
                                        <p:tgtEl>
                                          <p:spTgt spid="6">
                                            <p:txEl>
                                              <p:pRg st="1" end="1"/>
                                            </p:txEl>
                                          </p:spTgt>
                                        </p:tgtEl>
                                        <p:attrNameLst>
                                          <p:attrName>style.visibility</p:attrName>
                                        </p:attrNameLst>
                                      </p:cBhvr>
                                      <p:to>
                                        <p:strVal val="visible"/>
                                      </p:to>
                                    </p:set>
                                    <p:anim calcmode="lin" valueType="num">
                                      <p:cBhvr>
                                        <p:cTn id="12"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3"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14"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15" dur="1000"/>
                                        <p:tgtEl>
                                          <p:spTgt spid="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blinds(horizontal)">
                                      <p:cBhvr>
                                        <p:cTn id="20" dur="5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blinds(horizontal)">
                                      <p:cBhvr>
                                        <p:cTn id="25"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0000"/>
            <a:lum/>
          </a:blip>
          <a:srcRect/>
          <a:stretch>
            <a:fillRect l="-25000" r="-25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964488" cy="1714202"/>
          </a:xfrm>
        </p:spPr>
        <p:txBody>
          <a:bodyPr>
            <a:normAutofit fontScale="90000"/>
          </a:bodyPr>
          <a:lstStyle/>
          <a:p>
            <a:r>
              <a:rPr lang="el-GR" b="1" dirty="0" smtClean="0">
                <a:solidFill>
                  <a:srgbClr val="FF0000"/>
                </a:solidFill>
              </a:rPr>
              <a:t>Απαραίτητα μέτρα </a:t>
            </a:r>
            <a:br>
              <a:rPr lang="el-GR" b="1" dirty="0" smtClean="0">
                <a:solidFill>
                  <a:srgbClr val="FF0000"/>
                </a:solidFill>
              </a:rPr>
            </a:br>
            <a:r>
              <a:rPr lang="el-GR" b="1" dirty="0" smtClean="0">
                <a:solidFill>
                  <a:srgbClr val="FF0000"/>
                </a:solidFill>
              </a:rPr>
              <a:t>για την εφαρμογή των πεζοδρομήσεων</a:t>
            </a:r>
            <a:endParaRPr lang="el-GR" b="1" dirty="0">
              <a:solidFill>
                <a:srgbClr val="FF0000"/>
              </a:solidFill>
            </a:endParaRPr>
          </a:p>
        </p:txBody>
      </p:sp>
      <p:sp>
        <p:nvSpPr>
          <p:cNvPr id="3" name="2 - Θέση περιεχομένου"/>
          <p:cNvSpPr>
            <a:spLocks noGrp="1"/>
          </p:cNvSpPr>
          <p:nvPr>
            <p:ph idx="1"/>
          </p:nvPr>
        </p:nvSpPr>
        <p:spPr>
          <a:xfrm>
            <a:off x="611560" y="1916832"/>
            <a:ext cx="8075240" cy="4209331"/>
          </a:xfrm>
        </p:spPr>
        <p:txBody>
          <a:bodyPr>
            <a:normAutofit fontScale="92500" lnSpcReduction="20000"/>
          </a:bodyPr>
          <a:lstStyle/>
          <a:p>
            <a:pPr>
              <a:buFont typeface="Wingdings" pitchFamily="2" charset="2"/>
              <a:buChar char="v"/>
            </a:pPr>
            <a:r>
              <a:rPr lang="el-GR" dirty="0" smtClean="0"/>
              <a:t>Νέες κυκλοφοριακές ρυθμίσεις στη συμβολή των οδών </a:t>
            </a:r>
            <a:r>
              <a:rPr lang="el-GR" dirty="0" err="1" smtClean="0"/>
              <a:t>Εθνάρχου</a:t>
            </a:r>
            <a:r>
              <a:rPr lang="el-GR" dirty="0" smtClean="0"/>
              <a:t> Μακαρίου και 7</a:t>
            </a:r>
            <a:r>
              <a:rPr lang="el-GR" baseline="30000" dirty="0" smtClean="0"/>
              <a:t>ης</a:t>
            </a:r>
            <a:r>
              <a:rPr lang="el-GR" dirty="0" smtClean="0"/>
              <a:t> Μαρτίου</a:t>
            </a:r>
          </a:p>
          <a:p>
            <a:pPr>
              <a:buFont typeface="Wingdings" pitchFamily="2" charset="2"/>
              <a:buChar char="v"/>
            </a:pPr>
            <a:r>
              <a:rPr lang="el-GR" dirty="0" smtClean="0"/>
              <a:t>Ακτινικές διαδρομές δημόσιας συγκοινωνίας από την περιοχή </a:t>
            </a:r>
            <a:r>
              <a:rPr lang="el-GR" dirty="0" err="1" smtClean="0"/>
              <a:t>Ροδίνι</a:t>
            </a:r>
            <a:r>
              <a:rPr lang="el-GR" dirty="0" smtClean="0"/>
              <a:t> και Ανάληψη προς το κέντρο της πόλης</a:t>
            </a:r>
          </a:p>
          <a:p>
            <a:pPr>
              <a:buFont typeface="Wingdings" pitchFamily="2" charset="2"/>
              <a:buChar char="v"/>
            </a:pPr>
            <a:r>
              <a:rPr lang="el-GR" dirty="0" smtClean="0"/>
              <a:t>Νέα χωροθέτηση θέσεων σε ξενοδοχειακές μονάδες που είναι στις οδούς που πεζοδρομούνται</a:t>
            </a:r>
          </a:p>
          <a:p>
            <a:pPr>
              <a:buFont typeface="Wingdings" pitchFamily="2" charset="2"/>
              <a:buChar char="v"/>
            </a:pPr>
            <a:r>
              <a:rPr lang="el-GR" dirty="0" smtClean="0"/>
              <a:t>Νέα χωροθέτηση θέσεων σε </a:t>
            </a:r>
            <a:r>
              <a:rPr lang="el-GR" dirty="0" err="1" smtClean="0"/>
              <a:t>ΑμεΑ</a:t>
            </a:r>
            <a:r>
              <a:rPr lang="el-GR" dirty="0" smtClean="0"/>
              <a:t> (ατομικές) πλησίον της οικίας.</a:t>
            </a:r>
          </a:p>
          <a:p>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50000"/>
            <a:lum/>
          </a:blip>
          <a:srcRect/>
          <a:stretch>
            <a:fillRect l="-27000" r="-27000"/>
          </a:stretch>
        </a:blip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274638"/>
            <a:ext cx="8964488" cy="1714202"/>
          </a:xfrm>
        </p:spPr>
        <p:txBody>
          <a:bodyPr>
            <a:normAutofit fontScale="90000"/>
          </a:bodyPr>
          <a:lstStyle/>
          <a:p>
            <a:r>
              <a:rPr lang="el-GR" b="1" dirty="0" smtClean="0">
                <a:solidFill>
                  <a:srgbClr val="FF0000"/>
                </a:solidFill>
              </a:rPr>
              <a:t>Απαραίτητα μέτρα </a:t>
            </a:r>
            <a:br>
              <a:rPr lang="el-GR" b="1" dirty="0" smtClean="0">
                <a:solidFill>
                  <a:srgbClr val="FF0000"/>
                </a:solidFill>
              </a:rPr>
            </a:br>
            <a:r>
              <a:rPr lang="el-GR" b="1" dirty="0" smtClean="0">
                <a:solidFill>
                  <a:srgbClr val="FF0000"/>
                </a:solidFill>
              </a:rPr>
              <a:t>για την εφαρμογή των πεζοδρομήσεων</a:t>
            </a:r>
            <a:endParaRPr lang="el-GR" b="1" dirty="0">
              <a:solidFill>
                <a:srgbClr val="FF0000"/>
              </a:solidFill>
            </a:endParaRPr>
          </a:p>
        </p:txBody>
      </p:sp>
      <p:sp>
        <p:nvSpPr>
          <p:cNvPr id="3" name="2 - Θέση περιεχομένου"/>
          <p:cNvSpPr>
            <a:spLocks noGrp="1"/>
          </p:cNvSpPr>
          <p:nvPr>
            <p:ph idx="1"/>
          </p:nvPr>
        </p:nvSpPr>
        <p:spPr>
          <a:xfrm>
            <a:off x="611560" y="1916832"/>
            <a:ext cx="8075240" cy="4608512"/>
          </a:xfrm>
        </p:spPr>
        <p:txBody>
          <a:bodyPr>
            <a:normAutofit/>
          </a:bodyPr>
          <a:lstStyle/>
          <a:p>
            <a:pPr>
              <a:buNone/>
            </a:pPr>
            <a:r>
              <a:rPr lang="el-GR" dirty="0" smtClean="0"/>
              <a:t>Στα τμήματα των οδών που πεζοδρομούνται </a:t>
            </a:r>
          </a:p>
          <a:p>
            <a:pPr>
              <a:buFont typeface="Wingdings" pitchFamily="2" charset="2"/>
              <a:buChar char="q"/>
            </a:pPr>
            <a:r>
              <a:rPr lang="el-GR" dirty="0" smtClean="0"/>
              <a:t>Να επιτρέπεται η διέλευση οχημάτων Ελληνικής Αστυνομίας, Ασθενοφόρων και Πυροσβεστικής.</a:t>
            </a:r>
          </a:p>
          <a:p>
            <a:pPr>
              <a:buFont typeface="Wingdings" pitchFamily="2" charset="2"/>
              <a:buChar char="q"/>
            </a:pPr>
            <a:r>
              <a:rPr lang="el-GR" dirty="0" smtClean="0"/>
              <a:t>Να απαγορευτεί η ανάπτυξη  </a:t>
            </a:r>
            <a:r>
              <a:rPr lang="el-GR" dirty="0" err="1" smtClean="0"/>
              <a:t>τραπεζοκαθισμάτων</a:t>
            </a:r>
            <a:r>
              <a:rPr lang="el-GR" dirty="0" smtClean="0"/>
              <a:t> επί του οδοστρώματος στα τμήματα των οδών που πεζοδρομούνται</a:t>
            </a:r>
          </a:p>
          <a:p>
            <a:pPr>
              <a:buFont typeface="Wingdings" pitchFamily="2" charset="2"/>
              <a:buChar char="q"/>
            </a:pPr>
            <a:endParaRPr lang="el-GR" dirty="0" smtClean="0"/>
          </a:p>
          <a:p>
            <a:endParaRPr lang="el-GR" dirty="0" smtClean="0"/>
          </a:p>
          <a:p>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Θέση περιεχομένου"/>
          <p:cNvSpPr txBox="1">
            <a:spLocks/>
          </p:cNvSpPr>
          <p:nvPr/>
        </p:nvSpPr>
        <p:spPr>
          <a:xfrm>
            <a:off x="395536" y="548680"/>
            <a:ext cx="8568952" cy="5472608"/>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2400" b="1" i="0" u="none" strike="noStrike" kern="1200" cap="none" spc="0" normalizeH="0" baseline="0" noProof="0" dirty="0" smtClean="0">
                <a:ln>
                  <a:noFill/>
                </a:ln>
                <a:solidFill>
                  <a:schemeClr val="tx1"/>
                </a:solidFill>
                <a:effectLst/>
                <a:uLnTx/>
                <a:uFillTx/>
                <a:latin typeface="+mn-lt"/>
                <a:ea typeface="+mn-ea"/>
                <a:cs typeface="+mn-cs"/>
              </a:rPr>
              <a:t>Οι προτεινόμενες παρεμβάσεις αποσκοπούν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l-GR" sz="24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l-GR" sz="3500" b="0" i="0" u="none" strike="noStrike" kern="1200" cap="none" spc="0" normalizeH="0" baseline="0" noProof="0" dirty="0" smtClean="0">
                <a:ln>
                  <a:noFill/>
                </a:ln>
                <a:solidFill>
                  <a:schemeClr val="tx2">
                    <a:lumMod val="75000"/>
                  </a:schemeClr>
                </a:solidFill>
                <a:effectLst/>
                <a:uLnTx/>
                <a:uFillTx/>
                <a:latin typeface="+mn-lt"/>
                <a:ea typeface="+mn-ea"/>
                <a:cs typeface="+mn-cs"/>
              </a:rPr>
              <a:t>Στη βελτίωση της λειτουργικότητας του δημόσιου χώρου</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l-GR" sz="3500" b="0" i="0" u="none" strike="noStrike" kern="1200" cap="none" spc="0" normalizeH="0" baseline="0" noProof="0" dirty="0" smtClean="0">
                <a:ln>
                  <a:noFill/>
                </a:ln>
                <a:solidFill>
                  <a:schemeClr val="tx2">
                    <a:lumMod val="75000"/>
                  </a:schemeClr>
                </a:solidFill>
                <a:effectLst/>
                <a:uLnTx/>
                <a:uFillTx/>
                <a:latin typeface="+mn-lt"/>
                <a:ea typeface="+mn-ea"/>
                <a:cs typeface="+mn-cs"/>
              </a:rPr>
              <a:t>Στην ενίσχυση της κίνησης των πεζών</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l-GR" sz="3500" b="0" i="0" u="none" strike="noStrike" kern="1200" cap="none" spc="0" normalizeH="0" baseline="0" noProof="0" dirty="0" smtClean="0">
                <a:ln>
                  <a:noFill/>
                </a:ln>
                <a:solidFill>
                  <a:schemeClr val="tx2">
                    <a:lumMod val="75000"/>
                  </a:schemeClr>
                </a:solidFill>
                <a:effectLst/>
                <a:uLnTx/>
                <a:uFillTx/>
                <a:latin typeface="+mn-lt"/>
                <a:ea typeface="+mn-ea"/>
                <a:cs typeface="+mn-cs"/>
              </a:rPr>
              <a:t>Στον περιορισμό της διαμπερούς κυκλοφορίας στο κέντρο της πόλης</a:t>
            </a:r>
          </a:p>
          <a:p>
            <a:pPr marL="271463" marR="0" lvl="0" indent="-271463" algn="l"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l-GR" sz="3500" b="0" i="0" u="none" strike="noStrike" kern="1200" cap="none" spc="0" normalizeH="0" baseline="0" noProof="0" dirty="0" smtClean="0">
                <a:ln>
                  <a:noFill/>
                </a:ln>
                <a:solidFill>
                  <a:schemeClr val="tx2">
                    <a:lumMod val="75000"/>
                  </a:schemeClr>
                </a:solidFill>
                <a:effectLst/>
                <a:uLnTx/>
                <a:uFillTx/>
                <a:latin typeface="+mn-lt"/>
                <a:ea typeface="+mn-ea"/>
                <a:cs typeface="+mn-cs"/>
              </a:rPr>
              <a:t>Στη βελτίωση των	κυκλοφοριακών και περιβαλλοντικών	συνθηκών της	περιοχής παρέμβασης</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checkerboard(across)">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checkerboard(across)">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checkerboard(across)">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checkerboard(across)">
                                      <p:cBhvr>
                                        <p:cTn id="2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65000"/>
            <a:lum/>
          </a:blip>
          <a:srcRect/>
          <a:stretch>
            <a:fillRect t="-14000" b="-14000"/>
          </a:stretch>
        </a:blip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11560" y="260648"/>
            <a:ext cx="7931224" cy="5721499"/>
          </a:xfrm>
        </p:spPr>
        <p:txBody>
          <a:bodyPr>
            <a:normAutofit fontScale="92500" lnSpcReduction="20000"/>
          </a:bodyPr>
          <a:lstStyle/>
          <a:p>
            <a:pPr marL="0" indent="0" algn="ctr">
              <a:buNone/>
            </a:pPr>
            <a:r>
              <a:rPr lang="el-GR" dirty="0" smtClean="0">
                <a:solidFill>
                  <a:srgbClr val="0070C0"/>
                </a:solidFill>
              </a:rPr>
              <a:t>Οι πεζόδρομοι αποτελούν θεμελιώδη εργαλεία για τη </a:t>
            </a:r>
            <a:r>
              <a:rPr lang="el-GR" b="1" dirty="0" smtClean="0">
                <a:solidFill>
                  <a:srgbClr val="0070C0"/>
                </a:solidFill>
              </a:rPr>
              <a:t>βιώσιμη αστική κινητικότητα</a:t>
            </a:r>
            <a:r>
              <a:rPr lang="el-GR" dirty="0" smtClean="0">
                <a:solidFill>
                  <a:srgbClr val="0070C0"/>
                </a:solidFill>
              </a:rPr>
              <a:t>. Στόχος τους είναι η δραστική μείωση της ατμοσφαιρικής ρύπανσης και του θορύβου, η αύξηση της οδικής ασφάλειας και η αναβάθμιση του δημόσιου χώρου. </a:t>
            </a:r>
          </a:p>
          <a:p>
            <a:pPr marL="0" indent="0" algn="ctr">
              <a:buNone/>
            </a:pPr>
            <a:r>
              <a:rPr lang="el-GR" dirty="0" smtClean="0">
                <a:solidFill>
                  <a:srgbClr val="0070C0"/>
                </a:solidFill>
              </a:rPr>
              <a:t>Ταυτόχρονα, </a:t>
            </a:r>
          </a:p>
          <a:p>
            <a:pPr marL="0" indent="0" algn="ctr">
              <a:buNone/>
            </a:pPr>
            <a:r>
              <a:rPr lang="el-GR" dirty="0" smtClean="0">
                <a:solidFill>
                  <a:srgbClr val="0070C0"/>
                </a:solidFill>
              </a:rPr>
              <a:t>ευνοούν την τοπική οικονομία</a:t>
            </a:r>
          </a:p>
          <a:p>
            <a:pPr marL="0" indent="0" algn="ctr">
              <a:buNone/>
            </a:pPr>
            <a:endParaRPr lang="el-GR" dirty="0" smtClean="0">
              <a:solidFill>
                <a:srgbClr val="0070C0"/>
              </a:solidFill>
            </a:endParaRPr>
          </a:p>
          <a:p>
            <a:pPr marL="0" indent="0" algn="ctr">
              <a:buNone/>
            </a:pPr>
            <a:r>
              <a:rPr lang="el-GR" dirty="0" smtClean="0">
                <a:solidFill>
                  <a:srgbClr val="0070C0"/>
                </a:solidFill>
              </a:rPr>
              <a:t>Σας  ευχαριστούμε</a:t>
            </a:r>
          </a:p>
          <a:p>
            <a:pPr marL="0" indent="0" algn="ctr">
              <a:buNone/>
            </a:pPr>
            <a:r>
              <a:rPr lang="el-GR" dirty="0" smtClean="0">
                <a:solidFill>
                  <a:srgbClr val="0070C0"/>
                </a:solidFill>
              </a:rPr>
              <a:t>ΔΙΕΥΘΥΝΣΗ ΤΕΧΝΙΚΩΝ ΕΡΓΩΝ ΚΑΙ ΥΠΟΔΟΜΩΝ</a:t>
            </a:r>
          </a:p>
          <a:p>
            <a:pPr marL="0" indent="0" algn="ctr">
              <a:buNone/>
            </a:pPr>
            <a:r>
              <a:rPr lang="el-GR" dirty="0" smtClean="0">
                <a:solidFill>
                  <a:srgbClr val="0070C0"/>
                </a:solidFill>
              </a:rPr>
              <a:t>ΤΜΗΜΑ ΚΥΚΛΟΦΟΡΙΑΣ ΚΑΙ ΑΔΕΙΩΝ ΜΕΤΑΦΟΡΩΝ</a:t>
            </a:r>
            <a:endParaRPr lang="el-GR" dirty="0">
              <a:solidFill>
                <a:srgbClr val="0070C0"/>
              </a:solidFill>
            </a:endParaRPr>
          </a:p>
        </p:txBody>
      </p:sp>
      <p:pic>
        <p:nvPicPr>
          <p:cNvPr id="1027" name="Picture 3" descr="C:\Users\patatoukou\Pictures\ΕΥΘΥΤΑ.jpg"/>
          <p:cNvPicPr>
            <a:picLocks noChangeAspect="1" noChangeArrowheads="1"/>
          </p:cNvPicPr>
          <p:nvPr/>
        </p:nvPicPr>
        <p:blipFill>
          <a:blip r:embed="rId3" cstate="print"/>
          <a:srcRect/>
          <a:stretch>
            <a:fillRect/>
          </a:stretch>
        </p:blipFill>
        <p:spPr bwMode="auto">
          <a:xfrm>
            <a:off x="179512" y="4827250"/>
            <a:ext cx="1547664" cy="2030750"/>
          </a:xfrm>
          <a:prstGeom prst="rect">
            <a:avLst/>
          </a:prstGeom>
          <a:noFill/>
        </p:spPr>
      </p:pic>
    </p:spTree>
  </p:cSld>
  <p:clrMapOvr>
    <a:masterClrMapping/>
  </p:clrMapOvr>
  <p:transition>
    <p:pull dir="l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187624" y="260648"/>
            <a:ext cx="7488832" cy="360040"/>
          </a:xfrm>
        </p:spPr>
        <p:txBody>
          <a:bodyPr>
            <a:normAutofit fontScale="90000"/>
          </a:bodyPr>
          <a:lstStyle/>
          <a:p>
            <a:pPr algn="ctr"/>
            <a:r>
              <a:rPr lang="el-GR" dirty="0" smtClean="0"/>
              <a:t>ΥΦΙΣΤΑΜΕΝΗ  ΚΑΤΑΣΤΑΣΗ _ ΠΛΑΤΕΙΑΣ ΚΥΠΡΟΥ</a:t>
            </a:r>
            <a:endParaRPr lang="el-GR" dirty="0"/>
          </a:p>
        </p:txBody>
      </p:sp>
      <p:pic>
        <p:nvPicPr>
          <p:cNvPr id="6" name="14 - Θέση περιεχομένου" descr="Στιγμιότυπο οθόνης 2026-06-04 103600.png"/>
          <p:cNvPicPr>
            <a:picLocks noChangeAspect="1"/>
          </p:cNvPicPr>
          <p:nvPr/>
        </p:nvPicPr>
        <p:blipFill>
          <a:blip r:embed="rId2" cstate="print"/>
          <a:stretch>
            <a:fillRect/>
          </a:stretch>
        </p:blipFill>
        <p:spPr>
          <a:xfrm>
            <a:off x="1224222" y="764704"/>
            <a:ext cx="6945567" cy="5939319"/>
          </a:xfrm>
          <a:prstGeom prst="rect">
            <a:avLst/>
          </a:prstGeom>
        </p:spPr>
      </p:pic>
    </p:spTree>
  </p:cSld>
  <p:clrMapOvr>
    <a:masterClrMapping/>
  </p:clrMapOvr>
  <p:transition>
    <p:wipe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187624" y="260648"/>
            <a:ext cx="7488832" cy="360040"/>
          </a:xfrm>
        </p:spPr>
        <p:txBody>
          <a:bodyPr>
            <a:normAutofit fontScale="90000"/>
          </a:bodyPr>
          <a:lstStyle/>
          <a:p>
            <a:pPr algn="ctr"/>
            <a:r>
              <a:rPr lang="el-GR" dirty="0" smtClean="0"/>
              <a:t>ΥΦΙΣΤΑΜΕΝΗ  ΚΑΤΑΣΤΑΣΗ _ ΠΛΑΤΕΙΑΣ ΚΥΠΡΟΥ</a:t>
            </a:r>
            <a:endParaRPr lang="el-GR" dirty="0"/>
          </a:p>
        </p:txBody>
      </p:sp>
      <p:pic>
        <p:nvPicPr>
          <p:cNvPr id="4" name="Picture 3" descr="C:\Users\patatoukou\Pictures\ΠΑΡΟΥΣΙΑΣΗ ΣΒΑΚ\Στιγμιότυπο οθόνης 2026-06-04 103657.png"/>
          <p:cNvPicPr>
            <a:picLocks noChangeAspect="1" noChangeArrowheads="1"/>
          </p:cNvPicPr>
          <p:nvPr/>
        </p:nvPicPr>
        <p:blipFill>
          <a:blip r:embed="rId2" cstate="print"/>
          <a:srcRect/>
          <a:stretch>
            <a:fillRect/>
          </a:stretch>
        </p:blipFill>
        <p:spPr bwMode="auto">
          <a:xfrm>
            <a:off x="683568" y="836712"/>
            <a:ext cx="7823063" cy="5265646"/>
          </a:xfrm>
          <a:prstGeom prst="rect">
            <a:avLst/>
          </a:prstGeom>
          <a:noFill/>
        </p:spPr>
      </p:pic>
    </p:spTree>
  </p:cSld>
  <p:clrMapOvr>
    <a:masterClrMapping/>
  </p:clrMapOvr>
  <p:transition>
    <p:wipe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187624" y="260648"/>
            <a:ext cx="7488832" cy="360040"/>
          </a:xfrm>
        </p:spPr>
        <p:txBody>
          <a:bodyPr>
            <a:normAutofit fontScale="90000"/>
          </a:bodyPr>
          <a:lstStyle/>
          <a:p>
            <a:pPr algn="ctr"/>
            <a:r>
              <a:rPr lang="el-GR" dirty="0" smtClean="0"/>
              <a:t>ΥΦΙΣΤΑΜΕΝΗ  ΚΑΤΑΣΤΑΣΗ _ ΠΛΑΤΕΙΑΣ ΚΥΠΡΟΥ</a:t>
            </a:r>
            <a:endParaRPr lang="el-GR" dirty="0"/>
          </a:p>
        </p:txBody>
      </p:sp>
      <p:pic>
        <p:nvPicPr>
          <p:cNvPr id="5122" name="Picture 2" descr="\\10.160.112.20\tmima_elegxou\ΠΑΤΑΤΟΥΚΟΥ ΜΑΡΙΛΕΝΑ\ΣΥΓΚΟΙΝΩΝΙΑΚΑ ΕΡΓΑ\00_ΡΟΗ\μποτιλιάρισμα 1.jpg"/>
          <p:cNvPicPr>
            <a:picLocks noChangeAspect="1" noChangeArrowheads="1"/>
          </p:cNvPicPr>
          <p:nvPr/>
        </p:nvPicPr>
        <p:blipFill>
          <a:blip r:embed="rId2" cstate="print"/>
          <a:srcRect/>
          <a:stretch>
            <a:fillRect/>
          </a:stretch>
        </p:blipFill>
        <p:spPr bwMode="auto">
          <a:xfrm>
            <a:off x="395536" y="908720"/>
            <a:ext cx="8448939" cy="4752528"/>
          </a:xfrm>
          <a:prstGeom prst="rect">
            <a:avLst/>
          </a:prstGeom>
          <a:noFill/>
        </p:spPr>
      </p:pic>
    </p:spTree>
  </p:cSld>
  <p:clrMapOvr>
    <a:masterClrMapping/>
  </p:clrMapOvr>
  <p:transition>
    <p:wipe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1187624" y="260648"/>
            <a:ext cx="7488832" cy="360040"/>
          </a:xfrm>
        </p:spPr>
        <p:txBody>
          <a:bodyPr>
            <a:normAutofit fontScale="90000"/>
          </a:bodyPr>
          <a:lstStyle/>
          <a:p>
            <a:pPr algn="ctr"/>
            <a:r>
              <a:rPr lang="el-GR" dirty="0" smtClean="0"/>
              <a:t>ΥΦΙΣΤΑΜΕΝΗ  ΚΑΤΑΣΤΑΣΗ _ ΠΛΑΤΕΙΑΣ ΚΥΠΡΟΥ</a:t>
            </a:r>
            <a:endParaRPr lang="el-GR" dirty="0"/>
          </a:p>
        </p:txBody>
      </p:sp>
      <p:pic>
        <p:nvPicPr>
          <p:cNvPr id="54274" name="Picture 2" descr="\\10.160.112.20\tmima_elegxou\ΠΑΤΑΤΟΥΚΟΥ ΜΑΡΙΛΕΝΑ\ΣΥΓΚΟΙΝΩΝΙΑΚΑ ΕΡΓΑ\00_ΡΟΗ\μποτιλιάρισμα 2.jpg"/>
          <p:cNvPicPr>
            <a:picLocks noChangeAspect="1" noChangeArrowheads="1"/>
          </p:cNvPicPr>
          <p:nvPr/>
        </p:nvPicPr>
        <p:blipFill>
          <a:blip r:embed="rId2" cstate="print"/>
          <a:srcRect/>
          <a:stretch>
            <a:fillRect/>
          </a:stretch>
        </p:blipFill>
        <p:spPr bwMode="auto">
          <a:xfrm>
            <a:off x="539552" y="1268760"/>
            <a:ext cx="8064896" cy="5040560"/>
          </a:xfrm>
          <a:prstGeom prst="rect">
            <a:avLst/>
          </a:prstGeom>
          <a:noFill/>
        </p:spPr>
      </p:pic>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60648"/>
            <a:ext cx="7272808" cy="1143000"/>
          </a:xfrm>
        </p:spPr>
        <p:txBody>
          <a:bodyPr>
            <a:normAutofit/>
          </a:bodyPr>
          <a:lstStyle/>
          <a:p>
            <a:r>
              <a:rPr lang="el-GR" sz="2800" dirty="0" smtClean="0"/>
              <a:t>Οδός: </a:t>
            </a:r>
            <a:r>
              <a:rPr lang="el-GR" sz="2800" b="1" dirty="0" smtClean="0">
                <a:solidFill>
                  <a:srgbClr val="FF0000"/>
                </a:solidFill>
              </a:rPr>
              <a:t>ΤΑΡΠΟΝ ΣΠΡΙΝΓΚΣ </a:t>
            </a:r>
            <a:r>
              <a:rPr lang="el-GR" sz="2800" dirty="0" smtClean="0">
                <a:solidFill>
                  <a:srgbClr val="FF0000"/>
                </a:solidFill>
              </a:rPr>
              <a:t/>
            </a:r>
            <a:br>
              <a:rPr lang="el-GR" sz="2800" dirty="0" smtClean="0">
                <a:solidFill>
                  <a:srgbClr val="FF0000"/>
                </a:solidFill>
              </a:rPr>
            </a:br>
            <a:r>
              <a:rPr lang="el-GR" sz="2800" dirty="0" smtClean="0"/>
              <a:t>Υφιστάμενη κατάσταση</a:t>
            </a:r>
            <a:endParaRPr lang="el-GR" sz="2800" dirty="0"/>
          </a:p>
        </p:txBody>
      </p:sp>
      <p:pic>
        <p:nvPicPr>
          <p:cNvPr id="8" name="7 - Θέση περιεχομένου" descr="Στιγμιότυπο οθόνης 2026-06-04 111851.png"/>
          <p:cNvPicPr>
            <a:picLocks noGrp="1" noChangeAspect="1"/>
          </p:cNvPicPr>
          <p:nvPr>
            <p:ph sz="half" idx="2"/>
          </p:nvPr>
        </p:nvPicPr>
        <p:blipFill>
          <a:blip r:embed="rId2" cstate="print"/>
          <a:stretch>
            <a:fillRect/>
          </a:stretch>
        </p:blipFill>
        <p:spPr>
          <a:xfrm>
            <a:off x="251520" y="1700807"/>
            <a:ext cx="8568952" cy="4200335"/>
          </a:xfrm>
        </p:spPr>
      </p:pic>
      <p:pic>
        <p:nvPicPr>
          <p:cNvPr id="7" name="6 - Θέση περιεχομένου" descr="Στιγμιότυπο οθόνης 2026-06-04 111451.png"/>
          <p:cNvPicPr>
            <a:picLocks noGrp="1" noChangeAspect="1"/>
          </p:cNvPicPr>
          <p:nvPr>
            <p:ph sz="half" idx="1"/>
          </p:nvPr>
        </p:nvPicPr>
        <p:blipFill>
          <a:blip r:embed="rId3" cstate="print"/>
          <a:stretch>
            <a:fillRect/>
          </a:stretch>
        </p:blipFill>
        <p:spPr>
          <a:xfrm>
            <a:off x="7596336" y="188641"/>
            <a:ext cx="1291909" cy="1428452"/>
          </a:xfrm>
        </p:spPr>
      </p:pic>
    </p:spTree>
  </p:cSld>
  <p:clrMapOvr>
    <a:masterClrMapping/>
  </p:clrMapOvr>
  <p:transition>
    <p:wipe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38138"/>
          </a:xfrm>
        </p:spPr>
        <p:txBody>
          <a:bodyPr>
            <a:noAutofit/>
          </a:bodyPr>
          <a:lstStyle/>
          <a:p>
            <a:r>
              <a:rPr lang="el-GR" sz="3600" dirty="0" smtClean="0"/>
              <a:t/>
            </a:r>
            <a:br>
              <a:rPr lang="el-GR" sz="3600" dirty="0" smtClean="0"/>
            </a:br>
            <a:r>
              <a:rPr lang="el-GR" sz="3200" dirty="0" smtClean="0"/>
              <a:t>Οδός: </a:t>
            </a:r>
            <a:r>
              <a:rPr lang="el-GR" sz="3200" dirty="0" smtClean="0">
                <a:solidFill>
                  <a:srgbClr val="FF0000"/>
                </a:solidFill>
              </a:rPr>
              <a:t>ΕΘΕΛΟΝΤΩΝ ΔΩΔΕΚΑΝΗΣΙΩΝ</a:t>
            </a:r>
            <a:r>
              <a:rPr lang="el-GR" sz="3200" dirty="0" smtClean="0"/>
              <a:t/>
            </a:r>
            <a:br>
              <a:rPr lang="el-GR" sz="3200" dirty="0" smtClean="0"/>
            </a:br>
            <a:r>
              <a:rPr lang="el-GR" sz="2800" dirty="0" smtClean="0"/>
              <a:t>Υφιστάμενη κατάσταση</a:t>
            </a:r>
            <a:r>
              <a:rPr lang="el-GR" sz="3600" dirty="0" smtClean="0"/>
              <a:t/>
            </a:r>
            <a:br>
              <a:rPr lang="el-GR" sz="3600" dirty="0" smtClean="0"/>
            </a:br>
            <a:endParaRPr lang="el-GR" sz="3600" dirty="0"/>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1305550" y="1484784"/>
            <a:ext cx="6866850" cy="5040560"/>
          </a:xfrm>
          <a:prstGeom prst="rect">
            <a:avLst/>
          </a:prstGeom>
          <a:noFill/>
          <a:ln w="9525">
            <a:noFill/>
            <a:miter lim="800000"/>
            <a:headEnd/>
            <a:tailEnd/>
          </a:ln>
          <a:effectLst/>
        </p:spPr>
      </p:pic>
    </p:spTree>
  </p:cSld>
  <p:clrMapOvr>
    <a:masterClrMapping/>
  </p:clrMapOvr>
  <p:transition>
    <p:wipe dir="u"/>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987</TotalTime>
  <Words>522</Words>
  <Application>Microsoft Office PowerPoint</Application>
  <PresentationFormat>Προβολή στην οθόνη (4:3)</PresentationFormat>
  <Paragraphs>91</Paragraphs>
  <Slides>35</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35</vt:i4>
      </vt:variant>
    </vt:vector>
  </HeadingPairs>
  <TitlesOfParts>
    <vt:vector size="36" baseType="lpstr">
      <vt:lpstr>Θέμα του Office</vt:lpstr>
      <vt:lpstr>Διαφάνεια 1</vt:lpstr>
      <vt:lpstr>       H ΔΗΜΟΤΙΚΗ ΑΡΧΗ λαμβάνοντας υπόψη το κυκλοφοριακό πρόβλημα που δημιουργείται κατά χρονικές περιόδους στο κέντρο της πόλης, ζήτησε από τη Διεύθυνση Τεχνικών έργων και Υποδομών, στο πλαίσιο εκπόνησης του ΣΒAΚ ΔΗΜΟΥ ΡΟΔΟΥ, να εξεταστεί η εφαρμογή μέτρων περιορισμού της κυκλοφορίας  στην περιοχή της Πλατείας Κύπρου και  στους οδικούς άξονες που συνδέονται λειτουργικά με αυτήν.  .     </vt:lpstr>
      <vt:lpstr>ΥΦΙΣΤΑΜΕΝΗ  ΚΑΤΑΣΤΑΣΗ ΠΛΑΤΕΙΑΣ ΚΥΠΡΟΥ</vt:lpstr>
      <vt:lpstr>ΥΦΙΣΤΑΜΕΝΗ  ΚΑΤΑΣΤΑΣΗ _ ΠΛΑΤΕΙΑΣ ΚΥΠΡΟΥ</vt:lpstr>
      <vt:lpstr>ΥΦΙΣΤΑΜΕΝΗ  ΚΑΤΑΣΤΑΣΗ _ ΠΛΑΤΕΙΑΣ ΚΥΠΡΟΥ</vt:lpstr>
      <vt:lpstr>ΥΦΙΣΤΑΜΕΝΗ  ΚΑΤΑΣΤΑΣΗ _ ΠΛΑΤΕΙΑΣ ΚΥΠΡΟΥ</vt:lpstr>
      <vt:lpstr>ΥΦΙΣΤΑΜΕΝΗ  ΚΑΤΑΣΤΑΣΗ _ ΠΛΑΤΕΙΑΣ ΚΥΠΡΟΥ</vt:lpstr>
      <vt:lpstr>Οδός: ΤΑΡΠΟΝ ΣΠΡΙΝΓΚΣ  Υφιστάμενη κατάσταση</vt:lpstr>
      <vt:lpstr> Οδός: ΕΘΕΛΟΝΤΩΝ ΔΩΔΕΚΑΝΗΣΙΩΝ Υφιστάμενη κατάσταση </vt:lpstr>
      <vt:lpstr>Οδός: ΑΒΕΡΩΦ Υφιστάμενη κατάσταση</vt:lpstr>
      <vt:lpstr>Οδός Αβερωφ :Υφιστάμενη κατάσταση</vt:lpstr>
      <vt:lpstr>Συμβολή οδών Αβερωφ - Παπάγου Υφιστάμενη κατάσταση</vt:lpstr>
      <vt:lpstr>Συμβολή οδών Αβερωφ - Παπάγου Υφιστάμενη κατάσταση</vt:lpstr>
      <vt:lpstr>Διαφάνεια 14</vt:lpstr>
      <vt:lpstr>Διαφάνεια 15</vt:lpstr>
      <vt:lpstr>Διαφάνεια 16</vt:lpstr>
      <vt:lpstr> Πεζοδρομήσεις οδικών τμημάτων </vt:lpstr>
      <vt:lpstr>Διαφάνεια 18</vt:lpstr>
      <vt:lpstr>Διαφάνεια 19</vt:lpstr>
      <vt:lpstr>Συγκριτικοί χάρτες _Κυκλοφοριακές ροές της εξεταζόμενης περιοχής μελέτης, κατά την πρωινή ώρα αιχμής</vt:lpstr>
      <vt:lpstr>Λόγος φόρτου προς χωρητικότητα </vt:lpstr>
      <vt:lpstr>Διαφάνεια 22</vt:lpstr>
      <vt:lpstr>Διαφάνεια 23</vt:lpstr>
      <vt:lpstr>Διαφάνεια 24</vt:lpstr>
      <vt:lpstr>Διαφάνεια 25</vt:lpstr>
      <vt:lpstr>Διαφάνεια 26</vt:lpstr>
      <vt:lpstr>Διαφάνεια 27</vt:lpstr>
      <vt:lpstr>ΣΥΜΒΟΛΗ ΟΔΩΝ  7ΗΣ ΜΑΡΤΙΟΥ &amp; ΕΘΝΑΡΧΟΥ ΜΑΚΑΡΙΟΥ    Σημαντική αύξηση οχημάτων στην οδό Εθνάρχου Μακαρίου   Υφιστάμενη κατάσταση 119 οχήματα  Μελλοντική κατάσταση 487 οχήματα</vt:lpstr>
      <vt:lpstr>  Η οδός Αμερικής  λαμβάνει στο μεγαλύτερο μήκος της σημαντικό πρόσθετο αριθμό οχημάτων  594 οχήματα αντί 155 στην υφιστάμενη κατάσταση  </vt:lpstr>
      <vt:lpstr>ΣΥΜΠΕΡΑΣΜΑΤΑ</vt:lpstr>
      <vt:lpstr>Διαφάνεια 31</vt:lpstr>
      <vt:lpstr>Απαραίτητα μέτρα  για την εφαρμογή των πεζοδρομήσεων</vt:lpstr>
      <vt:lpstr>Απαραίτητα μέτρα  για την εφαρμογή των πεζοδρομήσεων</vt:lpstr>
      <vt:lpstr>Διαφάνεια 34</vt:lpstr>
      <vt:lpstr>Διαφάνεια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patatoukou</dc:creator>
  <cp:lastModifiedBy>dgkartzonis</cp:lastModifiedBy>
  <cp:revision>146</cp:revision>
  <dcterms:created xsi:type="dcterms:W3CDTF">2026-06-04T07:30:51Z</dcterms:created>
  <dcterms:modified xsi:type="dcterms:W3CDTF">2026-06-19T12:04:49Z</dcterms:modified>
</cp:coreProperties>
</file>